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41" r:id="rId2"/>
    <p:sldId id="383" r:id="rId3"/>
    <p:sldId id="368" r:id="rId4"/>
    <p:sldId id="369" r:id="rId5"/>
    <p:sldId id="370" r:id="rId6"/>
    <p:sldId id="392" r:id="rId7"/>
    <p:sldId id="393" r:id="rId8"/>
    <p:sldId id="395" r:id="rId9"/>
    <p:sldId id="385" r:id="rId10"/>
    <p:sldId id="398" r:id="rId11"/>
    <p:sldId id="397" r:id="rId12"/>
    <p:sldId id="399" r:id="rId13"/>
    <p:sldId id="400" r:id="rId14"/>
    <p:sldId id="386" r:id="rId15"/>
    <p:sldId id="391" r:id="rId16"/>
    <p:sldId id="388" r:id="rId17"/>
    <p:sldId id="394" r:id="rId18"/>
    <p:sldId id="389" r:id="rId19"/>
    <p:sldId id="390" r:id="rId20"/>
    <p:sldId id="347" r:id="rId21"/>
  </p:sldIdLst>
  <p:sldSz cx="9144000" cy="6858000" type="screen4x3"/>
  <p:notesSz cx="6858000" cy="9144000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D13"/>
    <a:srgbClr val="55ED51"/>
    <a:srgbClr val="1BD816"/>
    <a:srgbClr val="006600"/>
    <a:srgbClr val="A7FB85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59" autoAdjust="0"/>
  </p:normalViewPr>
  <p:slideViewPr>
    <p:cSldViewPr>
      <p:cViewPr varScale="1">
        <p:scale>
          <a:sx n="77" d="100"/>
          <a:sy n="77" d="100"/>
        </p:scale>
        <p:origin x="-1541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&#1050;&#1088;&#1080;&#1074;&#1086;&#1096;&#1077;&#1080;&#1085;\&#1058;&#1077;&#1082;&#1091;&#1097;&#1072;&#1103;\&#1044;&#1086;&#1082;&#1083;&#1072;&#1076;&#1099;\2014\&#1086;&#1082;&#1090;&#1103;&#1073;&#1088;&#1100;\&#1051;&#1077;&#1089;%20&#1080;%20&#1095;&#1077;&#1083;&#1086;&#1074;&#1077;&#1082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Лист1!$D$2</c:f>
              <c:strCache>
                <c:ptCount val="1"/>
                <c:pt idx="0">
                  <c:v>Республиканский бюджет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Лист1!$C$3:$C$5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Лист1!$D$3:$D$5</c:f>
              <c:numCache>
                <c:formatCode>General</c:formatCode>
                <c:ptCount val="3"/>
                <c:pt idx="0">
                  <c:v>2.72</c:v>
                </c:pt>
                <c:pt idx="1">
                  <c:v>40.49</c:v>
                </c:pt>
                <c:pt idx="2">
                  <c:v>50.06</c:v>
                </c:pt>
              </c:numCache>
            </c:numRef>
          </c:val>
        </c:ser>
        <c:ser>
          <c:idx val="1"/>
          <c:order val="1"/>
          <c:tx>
            <c:strRef>
              <c:f>Лист1!$E$2</c:f>
              <c:strCache>
                <c:ptCount val="1"/>
                <c:pt idx="0">
                  <c:v>Муниципальные бюджеты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Лист1!$C$3:$C$5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Лист1!$E$3:$E$5</c:f>
              <c:numCache>
                <c:formatCode>General</c:formatCode>
                <c:ptCount val="3"/>
                <c:pt idx="0">
                  <c:v>0.68</c:v>
                </c:pt>
                <c:pt idx="1">
                  <c:v>11.57</c:v>
                </c:pt>
                <c:pt idx="2">
                  <c:v>11.19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3643904"/>
        <c:axId val="93645440"/>
      </c:barChart>
      <c:catAx>
        <c:axId val="93643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aseline="0"/>
            </a:pPr>
            <a:endParaRPr lang="ru-RU"/>
          </a:p>
        </c:txPr>
        <c:crossAx val="93645440"/>
        <c:crosses val="autoZero"/>
        <c:auto val="1"/>
        <c:lblAlgn val="ctr"/>
        <c:lblOffset val="100"/>
        <c:noMultiLvlLbl val="0"/>
      </c:catAx>
      <c:valAx>
        <c:axId val="93645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3643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341029635723916"/>
          <c:y val="0.80554901794537448"/>
          <c:w val="0.30473308009639344"/>
          <c:h val="0.11758561914173279"/>
        </c:manualLayout>
      </c:layout>
      <c:overlay val="0"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0.69224</cdr:x>
      <cdr:y>0.22796</cdr:y>
    </cdr:from>
    <cdr:to>
      <cdr:x>1</cdr:x>
      <cdr:y>0.54853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5931847" y="1247552"/>
          <a:ext cx="2637203" cy="1754326"/>
        </a:xfrm>
        <a:prstGeom xmlns:a="http://schemas.openxmlformats.org/drawingml/2006/main" prst="rect">
          <a:avLst/>
        </a:prstGeom>
        <a:solidFill xmlns:a="http://schemas.openxmlformats.org/drawingml/2006/main">
          <a:srgbClr val="A7FB85"/>
        </a:solidFill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defTabSz="912813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5613" indent="1588" algn="l" defTabSz="912813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2813" indent="1588" algn="l" defTabSz="912813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0013" indent="1588" algn="l" defTabSz="912813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7213" indent="1588" algn="l" defTabSz="912813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 smtClean="0">
              <a:latin typeface="+mj-lt"/>
            </a:rPr>
            <a:t>К ноябрю 2014 г. построены 4 площадки:</a:t>
          </a:r>
        </a:p>
        <a:p xmlns:a="http://schemas.openxmlformats.org/drawingml/2006/main">
          <a:pPr marL="342900" indent="-342900">
            <a:buAutoNum type="arabicPeriod"/>
          </a:pPr>
          <a:r>
            <a:rPr lang="ru-RU" sz="1800" dirty="0" smtClean="0">
              <a:latin typeface="+mj-lt"/>
            </a:rPr>
            <a:t>п. </a:t>
          </a:r>
          <a:r>
            <a:rPr lang="ru-RU" sz="1800" dirty="0" err="1" smtClean="0">
              <a:latin typeface="+mj-lt"/>
            </a:rPr>
            <a:t>Аджером</a:t>
          </a:r>
          <a:endParaRPr lang="ru-RU" sz="1800" dirty="0" smtClean="0">
            <a:latin typeface="+mj-lt"/>
          </a:endParaRPr>
        </a:p>
        <a:p xmlns:a="http://schemas.openxmlformats.org/drawingml/2006/main">
          <a:pPr marL="342900" indent="-342900">
            <a:buAutoNum type="arabicPeriod"/>
          </a:pPr>
          <a:r>
            <a:rPr lang="ru-RU" sz="1800" dirty="0" smtClean="0">
              <a:latin typeface="+mj-lt"/>
            </a:rPr>
            <a:t>с. </a:t>
          </a:r>
          <a:r>
            <a:rPr lang="ru-RU" sz="1800" dirty="0" err="1" smtClean="0">
              <a:latin typeface="+mj-lt"/>
            </a:rPr>
            <a:t>Мордино</a:t>
          </a:r>
          <a:endParaRPr lang="ru-RU" sz="1800" dirty="0" smtClean="0">
            <a:latin typeface="+mj-lt"/>
          </a:endParaRPr>
        </a:p>
        <a:p xmlns:a="http://schemas.openxmlformats.org/drawingml/2006/main">
          <a:pPr marL="342900" indent="-342900">
            <a:buAutoNum type="arabicPeriod"/>
          </a:pPr>
          <a:r>
            <a:rPr lang="ru-RU" sz="1800" dirty="0" smtClean="0">
              <a:latin typeface="+mj-lt"/>
            </a:rPr>
            <a:t>пгт. Жешарт</a:t>
          </a:r>
        </a:p>
        <a:p xmlns:a="http://schemas.openxmlformats.org/drawingml/2006/main">
          <a:pPr marL="342900" indent="-342900">
            <a:buAutoNum type="arabicPeriod"/>
          </a:pPr>
          <a:r>
            <a:rPr lang="ru-RU" sz="1800" dirty="0" smtClean="0">
              <a:latin typeface="+mj-lt"/>
            </a:rPr>
            <a:t>с. Усть-Кулом</a:t>
          </a:r>
          <a:endParaRPr lang="ru-RU" sz="1800" dirty="0">
            <a:latin typeface="+mj-lt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A156ABD-398B-402B-88E0-EF3C15A860AF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61A9849-0654-42A5-B795-AA41FEA91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4312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27AA36D-AC58-4DAC-87DA-CD7BB8A52716}" type="slidenum">
              <a:rPr lang="ru-RU" sz="1200">
                <a:latin typeface="Calibri" pitchFamily="34" charset="0"/>
              </a:rPr>
              <a:pPr algn="r"/>
              <a:t>1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20484" name="Rectangle 10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11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11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12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12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13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13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14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14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F525926-D324-4338-9A24-4E4C5B363F76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200">
              <a:latin typeface="+mn-lt"/>
            </a:endParaRPr>
          </a:p>
        </p:txBody>
      </p:sp>
      <p:sp>
        <p:nvSpPr>
          <p:cNvPr id="2253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00DE1298-EEBB-4C17-A0C9-7763F73A211E}" type="slidenum">
              <a:rPr lang="ru-RU" altLang="ru-RU" sz="1200"/>
              <a:pPr algn="r" eaLnBrk="1" hangingPunct="1"/>
              <a:t>15</a:t>
            </a:fld>
            <a:endParaRPr lang="ru-RU" altLang="ru-RU" sz="1200"/>
          </a:p>
        </p:txBody>
      </p:sp>
      <p:sp>
        <p:nvSpPr>
          <p:cNvPr id="2253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15" tIns="46057" rIns="92115" bIns="46057" anchor="b"/>
          <a:lstStyle>
            <a:lvl1pPr defTabSz="9207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65C7314E-38B3-4AB4-A8E2-33861471511D}" type="slidenum">
              <a:rPr lang="ru-RU" altLang="ru-RU" sz="1200"/>
              <a:pPr algn="r" eaLnBrk="1" hangingPunct="1"/>
              <a:t>15</a:t>
            </a:fld>
            <a:endParaRPr lang="ru-RU" altLang="ru-RU" sz="1200"/>
          </a:p>
        </p:txBody>
      </p:sp>
      <p:sp>
        <p:nvSpPr>
          <p:cNvPr id="225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4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16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16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17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17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18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18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19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19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3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3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4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4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5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5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7EA8FACA-8DCD-4F5E-B177-7C8A2C6EE3CB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200">
              <a:latin typeface="+mn-lt"/>
            </a:endParaRPr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9470534C-0E29-4881-916E-5FD94C7FDEB5}" type="slidenum">
              <a:rPr lang="ru-RU" sz="1200"/>
              <a:pPr algn="r" defTabSz="914400"/>
              <a:t>6</a:t>
            </a:fld>
            <a:endParaRPr lang="ru-RU" sz="1200"/>
          </a:p>
        </p:txBody>
      </p:sp>
      <p:sp>
        <p:nvSpPr>
          <p:cNvPr id="2355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773EDC9-4104-4ECA-A3E2-0B731365B12C}" type="slidenum">
              <a:rPr lang="ru-RU" sz="1200"/>
              <a:pPr algn="r" defTabSz="920750"/>
              <a:t>6</a:t>
            </a:fld>
            <a:endParaRPr lang="ru-RU" sz="1200"/>
          </a:p>
        </p:txBody>
      </p:sp>
      <p:sp>
        <p:nvSpPr>
          <p:cNvPr id="235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8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4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7EA8FACA-8DCD-4F5E-B177-7C8A2C6EE3CB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200">
              <a:latin typeface="+mn-lt"/>
            </a:endParaRPr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9470534C-0E29-4881-916E-5FD94C7FDEB5}" type="slidenum">
              <a:rPr lang="ru-RU" sz="1200"/>
              <a:pPr algn="r" defTabSz="914400"/>
              <a:t>8</a:t>
            </a:fld>
            <a:endParaRPr lang="ru-RU" sz="1200"/>
          </a:p>
        </p:txBody>
      </p:sp>
      <p:sp>
        <p:nvSpPr>
          <p:cNvPr id="2355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773EDC9-4104-4ECA-A3E2-0B731365B12C}" type="slidenum">
              <a:rPr lang="ru-RU" sz="1200"/>
              <a:pPr algn="r" defTabSz="920750"/>
              <a:t>8</a:t>
            </a:fld>
            <a:endParaRPr lang="ru-RU" sz="1200"/>
          </a:p>
        </p:txBody>
      </p:sp>
      <p:sp>
        <p:nvSpPr>
          <p:cNvPr id="235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8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9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9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fld id="{C17DAEA7-5133-4A9A-8C5C-31C69D3704A2}" type="slidenum">
              <a:rPr lang="ru-RU" sz="1200">
                <a:latin typeface="+mn-lt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200">
              <a:latin typeface="+mn-lt"/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5" rIns="91431" bIns="45715" anchor="b"/>
          <a:lstStyle/>
          <a:p>
            <a:pPr algn="r" defTabSz="914400"/>
            <a:fld id="{5EC17529-2F44-4B20-A50C-3761A9CED367}" type="slidenum">
              <a:rPr lang="ru-RU" sz="1200"/>
              <a:pPr algn="r" defTabSz="914400"/>
              <a:t>10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5" tIns="46057" rIns="92115" bIns="46057" anchor="b"/>
          <a:lstStyle/>
          <a:p>
            <a:pPr algn="r" defTabSz="920750"/>
            <a:fld id="{88606FB3-7A04-4660-B190-CD15F3D304AF}" type="slidenum">
              <a:rPr lang="ru-RU" sz="1200"/>
              <a:pPr algn="r" defTabSz="920750"/>
              <a:t>10</a:t>
            </a:fld>
            <a:endParaRPr lang="ru-RU" sz="1200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6650" y="74613"/>
            <a:ext cx="4748213" cy="35607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2" name="Rectangle 6"/>
          <p:cNvSpPr>
            <a:spLocks noGrp="1"/>
          </p:cNvSpPr>
          <p:nvPr>
            <p:ph type="body" idx="1"/>
          </p:nvPr>
        </p:nvSpPr>
        <p:spPr bwMode="auto">
          <a:xfrm>
            <a:off x="685800" y="3924300"/>
            <a:ext cx="5767388" cy="4533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850" algn="just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FE108-AD38-4530-9112-151886D1C7EE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25591-86AA-43FC-B4CA-4D99056D1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86719-542C-48B2-ABC8-0A74D839E809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0CD4C-939C-438B-838B-34BFCB9B1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F2827-00D8-4242-9D41-16CC09244A29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39CF5-56F2-4008-AC27-3C855ED9E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943FF-E5D8-4696-B556-10DBFFBE6CFE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5CA8F-5E93-46AB-B1FD-19A22558E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30FF1-3B1A-44CE-85CF-7E52AB927E27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EF0D0-C6AA-4861-B2C3-2111FB587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03927-F52F-4A35-9058-65300D519E12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594BD-9347-4C72-83F8-4DFC256C6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8811B-4040-42AD-B2F3-2E82AD34B528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FDBA8-D3FA-4FE1-B443-A39776F19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DB56-EC70-48A8-A903-58DE34AD6475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64CF0-97E0-4D38-A96F-4D07FFC0B3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A573B-69AA-4620-98CC-B2E60BBC9DE5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4383D-5D49-4947-958F-262CE89F8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342A3-6399-46E4-92A7-EB91CC84BC89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0D5E7-6A4F-4D11-9444-67DEEDC69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FB304-E49A-4163-B678-6AEB0903472D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EBB84-5180-4A21-B6B3-E77867171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DDABD71-817A-41C5-AB44-E0E6CF7F704E}" type="datetimeFigureOut">
              <a:rPr lang="ru-RU"/>
              <a:pPr>
                <a:defRPr/>
              </a:pPr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7BC757F-56F5-44C7-B3CD-BB3A803F8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hyperlink" Target="http://www.biotoprk.ru/" TargetMode="External"/><Relationship Id="rId4" Type="http://schemas.openxmlformats.org/officeDocument/2006/relationships/hyperlink" Target="mailto:a.a.gibezh@minprom.rkomi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47650" y="981075"/>
            <a:ext cx="8572500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076" name="Picture 4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0775" y="5084763"/>
            <a:ext cx="14224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11"/>
          <p:cNvSpPr>
            <a:spLocks noChangeArrowheads="1"/>
          </p:cNvSpPr>
          <p:nvPr/>
        </p:nvSpPr>
        <p:spPr bwMode="auto">
          <a:xfrm>
            <a:off x="71438" y="44625"/>
            <a:ext cx="8964612" cy="7935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algn="ctr"/>
            <a:endParaRPr lang="ru-RU" sz="1600" dirty="0">
              <a:solidFill>
                <a:srgbClr val="006600"/>
              </a:solidFill>
              <a:latin typeface="Verdana" pitchFamily="34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357188" y="3522116"/>
            <a:ext cx="8424862" cy="2643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eaLnBrk="0" hangingPunct="0"/>
            <a:r>
              <a:rPr lang="ru-RU" sz="2400" b="1" dirty="0" smtClean="0">
                <a:solidFill>
                  <a:srgbClr val="336600"/>
                </a:solidFill>
                <a:latin typeface="Verdana" pitchFamily="34" charset="0"/>
              </a:rPr>
              <a:t>Развитие биоэнергетики в Республике Коми</a:t>
            </a:r>
            <a:endParaRPr lang="ru-RU" sz="2400" b="1" dirty="0">
              <a:solidFill>
                <a:srgbClr val="336600"/>
              </a:solidFill>
              <a:latin typeface="Verdana" pitchFamily="34" charset="0"/>
            </a:endParaRPr>
          </a:p>
          <a:p>
            <a:pPr eaLnBrk="0" hangingPunct="0"/>
            <a:endParaRPr lang="ru-RU" sz="2600" b="1" dirty="0" smtClean="0">
              <a:solidFill>
                <a:srgbClr val="336600"/>
              </a:solidFill>
              <a:latin typeface="Verdana" pitchFamily="34" charset="0"/>
            </a:endParaRPr>
          </a:p>
          <a:p>
            <a:pPr eaLnBrk="0" hangingPunct="0"/>
            <a:endParaRPr lang="ru-RU" sz="2600" b="1" dirty="0">
              <a:solidFill>
                <a:srgbClr val="336600"/>
              </a:solidFill>
              <a:latin typeface="Verdana" pitchFamily="34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336600"/>
                </a:solidFill>
                <a:latin typeface="Calibri" pitchFamily="34" charset="0"/>
              </a:rPr>
              <a:t>Первый заместитель министра </a:t>
            </a:r>
            <a:r>
              <a:rPr lang="ru-RU" sz="2000" b="1" dirty="0">
                <a:solidFill>
                  <a:srgbClr val="336600"/>
                </a:solidFill>
                <a:latin typeface="Calibri" pitchFamily="34" charset="0"/>
              </a:rPr>
              <a:t>развития промышленности </a:t>
            </a:r>
            <a:endParaRPr lang="ru-RU" sz="2000" b="1" dirty="0" smtClean="0">
              <a:solidFill>
                <a:srgbClr val="336600"/>
              </a:solidFill>
              <a:latin typeface="Calibri" pitchFamily="34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336600"/>
                </a:solidFill>
                <a:latin typeface="Calibri" pitchFamily="34" charset="0"/>
              </a:rPr>
              <a:t>и транспорта Республики Коми</a:t>
            </a:r>
          </a:p>
          <a:p>
            <a:pPr eaLnBrk="0" hangingPunct="0"/>
            <a:endParaRPr lang="ru-RU" sz="800" b="1" dirty="0">
              <a:solidFill>
                <a:srgbClr val="336600"/>
              </a:solidFill>
              <a:latin typeface="Calibri" pitchFamily="34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336600"/>
                </a:solidFill>
                <a:latin typeface="Calibri" pitchFamily="34" charset="0"/>
              </a:rPr>
              <a:t>Гибеж Александр Анатольевич</a:t>
            </a:r>
            <a:endParaRPr lang="ru-RU" sz="2000" b="1" dirty="0">
              <a:solidFill>
                <a:srgbClr val="336600"/>
              </a:solidFill>
              <a:latin typeface="Calibri" pitchFamily="34" charset="0"/>
            </a:endParaRPr>
          </a:p>
        </p:txBody>
      </p:sp>
      <p:pic>
        <p:nvPicPr>
          <p:cNvPr id="10" name="Picture 93" descr="http://www.greenheartenergy.com/new/img/woodch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147171"/>
            <a:ext cx="8329612" cy="251578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1438" y="0"/>
            <a:ext cx="8964612" cy="9087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algn="ctr" eaLnBrk="0" hangingPunct="0"/>
            <a:r>
              <a:rPr lang="ru-RU" sz="1700" b="1" dirty="0" smtClean="0">
                <a:solidFill>
                  <a:srgbClr val="336600"/>
                </a:solidFill>
                <a:latin typeface="Calibri" pitchFamily="34" charset="0"/>
              </a:rPr>
              <a:t>7-й Международный форум «Лес и человек», г. Москва, 21 октября 2014 г.</a:t>
            </a:r>
          </a:p>
          <a:p>
            <a:pPr algn="ctr" eaLnBrk="0" hangingPunct="0"/>
            <a:r>
              <a:rPr lang="ru-RU" sz="1700" dirty="0" smtClean="0">
                <a:solidFill>
                  <a:srgbClr val="336600"/>
                </a:solidFill>
                <a:latin typeface="Calibri" pitchFamily="34" charset="0"/>
              </a:rPr>
              <a:t>секция «Биотехнологии и биоэнергетика в лесном комплексе </a:t>
            </a:r>
          </a:p>
          <a:p>
            <a:pPr algn="ctr" eaLnBrk="0" hangingPunct="0"/>
            <a:r>
              <a:rPr lang="ru-RU" sz="1700" dirty="0" smtClean="0">
                <a:solidFill>
                  <a:srgbClr val="336600"/>
                </a:solidFill>
                <a:latin typeface="Calibri" pitchFamily="34" charset="0"/>
              </a:rPr>
              <a:t>– реальность и перспективы</a:t>
            </a:r>
            <a:endParaRPr lang="ru-RU" sz="1700" dirty="0">
              <a:solidFill>
                <a:srgbClr val="336600"/>
              </a:solidFill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8" y="116632"/>
            <a:ext cx="75991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336600"/>
                </a:solidFill>
                <a:latin typeface="+mn-lt"/>
              </a:rPr>
              <a:t>2. Площадки временного хранения древесных отходов</a:t>
            </a:r>
            <a:endParaRPr lang="ru-RU" sz="2400" b="1" dirty="0">
              <a:solidFill>
                <a:srgbClr val="336600"/>
              </a:solidFill>
              <a:latin typeface="+mn-lt"/>
            </a:endParaRPr>
          </a:p>
        </p:txBody>
      </p:sp>
      <p:pic>
        <p:nvPicPr>
          <p:cNvPr id="8" name="Рисунок 7" descr="DSCN178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6768752" cy="55446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954556" y="1262878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Площадка </a:t>
            </a:r>
            <a:r>
              <a:rPr 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складирования и временного хранения 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древесных отходов в п. </a:t>
            </a:r>
            <a:r>
              <a:rPr lang="ru-RU" sz="14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Аджером</a:t>
            </a:r>
            <a:r>
              <a:rPr 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Корткеросского района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38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8" y="116632"/>
            <a:ext cx="75991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336600"/>
                </a:solidFill>
                <a:latin typeface="+mn-lt"/>
              </a:rPr>
              <a:t>2. Площадки временного хранения древесных отходов</a:t>
            </a:r>
            <a:endParaRPr lang="ru-RU" sz="2400" b="1" dirty="0">
              <a:solidFill>
                <a:srgbClr val="336600"/>
              </a:solidFill>
              <a:latin typeface="+mn-lt"/>
            </a:endParaRPr>
          </a:p>
        </p:txBody>
      </p:sp>
      <p:pic>
        <p:nvPicPr>
          <p:cNvPr id="5" name="Picture 2" descr="D:\Кривошеин\Картинки\Заводы и оборудование\Усть-кулом август 2014\Фото12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31" y="1196752"/>
            <a:ext cx="7530193" cy="564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88489" y="1148928"/>
            <a:ext cx="7507847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pPr algn="ctr"/>
            <a:r>
              <a:rPr lang="ru-RU" sz="1600" b="1" dirty="0">
                <a:latin typeface="Verdana" pitchFamily="34" charset="0"/>
              </a:rPr>
              <a:t>Строительство площадки временного хранения древесных отходов в с. Усть-Кулом – установка ограждения</a:t>
            </a:r>
          </a:p>
        </p:txBody>
      </p:sp>
    </p:spTree>
    <p:extLst>
      <p:ext uri="{BB962C8B-B14F-4D97-AF65-F5344CB8AC3E}">
        <p14:creationId xmlns:p14="http://schemas.microsoft.com/office/powerpoint/2010/main" val="415856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ривошеин\Картинки\Усть-кулом октябрь 2014\DSC_00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1" y="1196752"/>
            <a:ext cx="8424935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8" y="116632"/>
            <a:ext cx="75991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336600"/>
                </a:solidFill>
                <a:latin typeface="+mn-lt"/>
              </a:rPr>
              <a:t>2. Площадки временного хранения древесных отходов</a:t>
            </a:r>
            <a:endParaRPr lang="ru-RU" sz="2400" b="1" dirty="0">
              <a:solidFill>
                <a:srgbClr val="336600"/>
              </a:solidFill>
              <a:latin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520141" y="5877272"/>
            <a:ext cx="7507847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pPr algn="ctr"/>
            <a:r>
              <a:rPr lang="ru-RU" sz="1600" b="1" dirty="0" smtClean="0">
                <a:latin typeface="Verdana" pitchFamily="34" charset="0"/>
              </a:rPr>
              <a:t>Площадка </a:t>
            </a:r>
            <a:r>
              <a:rPr lang="ru-RU" sz="1600" b="1" dirty="0">
                <a:latin typeface="Verdana" pitchFamily="34" charset="0"/>
              </a:rPr>
              <a:t>временного хранения древесных отходов в </a:t>
            </a:r>
            <a:endParaRPr lang="ru-RU" sz="1600" b="1" dirty="0" smtClean="0">
              <a:latin typeface="Verdana" pitchFamily="34" charset="0"/>
            </a:endParaRPr>
          </a:p>
          <a:p>
            <a:pPr algn="ctr"/>
            <a:r>
              <a:rPr lang="ru-RU" sz="1600" b="1" dirty="0" smtClean="0">
                <a:latin typeface="Verdana" pitchFamily="34" charset="0"/>
              </a:rPr>
              <a:t>с</a:t>
            </a:r>
            <a:r>
              <a:rPr lang="ru-RU" sz="1600" b="1" dirty="0">
                <a:latin typeface="Verdana" pitchFamily="34" charset="0"/>
              </a:rPr>
              <a:t>. Усть-Кулом – </a:t>
            </a:r>
            <a:r>
              <a:rPr lang="ru-RU" sz="1600" b="1" dirty="0" smtClean="0">
                <a:latin typeface="Verdana" pitchFamily="34" charset="0"/>
              </a:rPr>
              <a:t>разгрузка опилок</a:t>
            </a:r>
            <a:endParaRPr lang="ru-RU" sz="1600" b="1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35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8" y="116632"/>
            <a:ext cx="75991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336600"/>
                </a:solidFill>
                <a:latin typeface="+mn-lt"/>
              </a:rPr>
              <a:t>2. Площадки временного хранения древесных отходов</a:t>
            </a:r>
            <a:endParaRPr lang="ru-RU" sz="2400" b="1" dirty="0">
              <a:solidFill>
                <a:srgbClr val="336600"/>
              </a:solidFill>
              <a:latin typeface="+mn-lt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2567290"/>
              </p:ext>
            </p:extLst>
          </p:nvPr>
        </p:nvGraphicFramePr>
        <p:xfrm>
          <a:off x="296337" y="1460175"/>
          <a:ext cx="856905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755576" y="1196752"/>
            <a:ext cx="6840760" cy="707886"/>
          </a:xfrm>
          <a:prstGeom prst="rect">
            <a:avLst/>
          </a:prstGeom>
          <a:solidFill>
            <a:srgbClr val="A7FB85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Инвестиции Республики Коми в инфраструктуру биоэнергетики, млн. руб.</a:t>
            </a:r>
            <a:endParaRPr lang="ru-RU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348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496" y="0"/>
            <a:ext cx="853598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336600"/>
                </a:solidFill>
                <a:latin typeface="+mn-lt"/>
              </a:rPr>
              <a:t>3. Развитие </a:t>
            </a:r>
            <a:r>
              <a:rPr lang="ru-RU" sz="2400" b="1" dirty="0" err="1" smtClean="0">
                <a:solidFill>
                  <a:srgbClr val="336600"/>
                </a:solidFill>
                <a:latin typeface="+mn-lt"/>
              </a:rPr>
              <a:t>внутрирегионального</a:t>
            </a:r>
            <a:r>
              <a:rPr lang="ru-RU" sz="2400" b="1" dirty="0" smtClean="0">
                <a:solidFill>
                  <a:srgbClr val="336600"/>
                </a:solidFill>
                <a:latin typeface="+mn-lt"/>
              </a:rPr>
              <a:t> рынка </a:t>
            </a:r>
            <a:r>
              <a:rPr lang="ru-RU" sz="2400" b="1" dirty="0" err="1" smtClean="0">
                <a:solidFill>
                  <a:srgbClr val="336600"/>
                </a:solidFill>
                <a:latin typeface="+mn-lt"/>
              </a:rPr>
              <a:t>биотоплива</a:t>
            </a:r>
            <a:endParaRPr lang="ru-RU" sz="2400" b="1" dirty="0">
              <a:solidFill>
                <a:srgbClr val="336600"/>
              </a:solidFill>
              <a:latin typeface="+mn-lt"/>
            </a:endParaRPr>
          </a:p>
        </p:txBody>
      </p:sp>
      <p:pic>
        <p:nvPicPr>
          <p:cNvPr id="2050" name="Picture 2" descr="D:\Кривошеин\Картинки\Усть-кулом октябрь 2014\DSC_02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96752"/>
            <a:ext cx="4176464" cy="278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4139952" y="1340768"/>
            <a:ext cx="5184576" cy="2145741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Использование древесных топливных  брикетов на коммунальных котельных вместо угля без модернизации оборудования и инвестиций</a:t>
            </a:r>
          </a:p>
          <a:p>
            <a:pPr marL="268288" indent="-268288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ru-RU" b="1" dirty="0" smtClean="0">
                <a:latin typeface="+mn-lt"/>
                <a:cs typeface="Times New Roman" panose="02020603050405020304" pitchFamily="18" charset="0"/>
              </a:rPr>
              <a:t>Снижение затрат на топливо до 20% </a:t>
            </a:r>
          </a:p>
          <a:p>
            <a:pPr marL="268288" indent="-268288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ru-RU" b="1" dirty="0" smtClean="0">
                <a:latin typeface="+mn-lt"/>
                <a:cs typeface="Times New Roman" panose="02020603050405020304" pitchFamily="18" charset="0"/>
              </a:rPr>
              <a:t>Переведено 3 котельных    </a:t>
            </a:r>
          </a:p>
        </p:txBody>
      </p:sp>
      <p:pic>
        <p:nvPicPr>
          <p:cNvPr id="7" name="Picture 2" descr="http://www.infobio.ru/sites/default/files/image/Pelletny-kotel-v-Kom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289" y="3645024"/>
            <a:ext cx="4681215" cy="311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-36512" y="4149080"/>
            <a:ext cx="4752528" cy="2615058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Установка </a:t>
            </a:r>
            <a:r>
              <a:rPr lang="ru-RU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пеллетных</a:t>
            </a: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котлов для отопления социальных объектов с малой тепловой нагрузкой взамен     </a:t>
            </a:r>
            <a:r>
              <a:rPr lang="ru-RU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электроотопления</a:t>
            </a:r>
            <a:endParaRPr lang="ru-RU" b="1" dirty="0" smtClean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marL="179388" indent="-179388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ru-RU" b="1" dirty="0" smtClean="0">
                <a:latin typeface="+mn-lt"/>
                <a:cs typeface="Times New Roman" panose="02020603050405020304" pitchFamily="18" charset="0"/>
              </a:rPr>
              <a:t>Небольшие инвестиции, быстрая окупаемость</a:t>
            </a:r>
          </a:p>
          <a:p>
            <a:pPr marL="179388" indent="-179388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ru-RU" b="1" dirty="0" smtClean="0">
                <a:latin typeface="+mn-lt"/>
                <a:cs typeface="Times New Roman" panose="02020603050405020304" pitchFamily="18" charset="0"/>
              </a:rPr>
              <a:t>Смонтировано на 12 объектах</a:t>
            </a:r>
          </a:p>
          <a:p>
            <a:pPr eaLnBrk="0" hangingPunct="0">
              <a:spcBef>
                <a:spcPct val="20000"/>
              </a:spcBef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Включение гранул и брикетов в субсидируемы виды топлива для льготных категорий населения</a:t>
            </a:r>
            <a:endParaRPr lang="ru-RU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6000963"/>
            <a:ext cx="43211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FFC000"/>
                </a:solidFill>
                <a:cs typeface="Times New Roman" panose="02020603050405020304" pitchFamily="18" charset="0"/>
              </a:rPr>
              <a:t>Пеллетный</a:t>
            </a:r>
            <a:r>
              <a:rPr lang="ru-RU" b="1" dirty="0" smtClean="0">
                <a:solidFill>
                  <a:srgbClr val="FFC000"/>
                </a:solidFill>
                <a:cs typeface="Times New Roman" panose="02020603050405020304" pitchFamily="18" charset="0"/>
              </a:rPr>
              <a:t> котел на социальном объекте в </a:t>
            </a:r>
            <a:r>
              <a:rPr lang="ru-RU" b="1" dirty="0">
                <a:solidFill>
                  <a:srgbClr val="FFC000"/>
                </a:solidFill>
                <a:cs typeface="Times New Roman" panose="02020603050405020304" pitchFamily="18" charset="0"/>
              </a:rPr>
              <a:t>Корткеросском районе</a:t>
            </a:r>
          </a:p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5" y="3358733"/>
            <a:ext cx="4069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cs typeface="Times New Roman" panose="02020603050405020304" pitchFamily="18" charset="0"/>
              </a:rPr>
              <a:t>Котельная </a:t>
            </a:r>
            <a:r>
              <a:rPr lang="ru-RU" b="1" dirty="0">
                <a:solidFill>
                  <a:srgbClr val="FFC000"/>
                </a:solidFill>
                <a:cs typeface="Times New Roman" panose="02020603050405020304" pitchFamily="18" charset="0"/>
              </a:rPr>
              <a:t>с. </a:t>
            </a:r>
            <a:r>
              <a:rPr lang="ru-RU" b="1" dirty="0" smtClean="0">
                <a:solidFill>
                  <a:srgbClr val="FFC000"/>
                </a:solidFill>
                <a:cs typeface="Times New Roman" panose="02020603050405020304" pitchFamily="18" charset="0"/>
              </a:rPr>
              <a:t>Усть-Кулом. </a:t>
            </a:r>
            <a:r>
              <a:rPr lang="ru-RU" b="1" dirty="0">
                <a:solidFill>
                  <a:srgbClr val="FFC000"/>
                </a:solidFill>
                <a:cs typeface="Times New Roman" panose="02020603050405020304" pitchFamily="18" charset="0"/>
              </a:rPr>
              <a:t>на </a:t>
            </a:r>
            <a:r>
              <a:rPr lang="ru-RU" b="1" dirty="0" smtClean="0">
                <a:solidFill>
                  <a:srgbClr val="FFC000"/>
                </a:solidFill>
                <a:cs typeface="Times New Roman" panose="02020603050405020304" pitchFamily="18" charset="0"/>
              </a:rPr>
              <a:t>древесных </a:t>
            </a:r>
            <a:r>
              <a:rPr lang="ru-RU" b="1" dirty="0">
                <a:solidFill>
                  <a:srgbClr val="FFC000"/>
                </a:solidFill>
                <a:cs typeface="Times New Roman" panose="02020603050405020304" pitchFamily="18" charset="0"/>
              </a:rPr>
              <a:t>топливных </a:t>
            </a:r>
            <a:r>
              <a:rPr lang="ru-RU" b="1" dirty="0" smtClean="0">
                <a:solidFill>
                  <a:srgbClr val="FFC000"/>
                </a:solidFill>
                <a:cs typeface="Times New Roman" panose="02020603050405020304" pitchFamily="18" charset="0"/>
              </a:rPr>
              <a:t>брикетах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7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Alexander\Рабочий стол\Брикеты\f_4e4970a535f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920" y="4293096"/>
            <a:ext cx="5184576" cy="2564904"/>
          </a:xfrm>
          <a:prstGeom prst="rect">
            <a:avLst/>
          </a:prstGeom>
          <a:noFill/>
        </p:spPr>
      </p:pic>
      <p:pic>
        <p:nvPicPr>
          <p:cNvPr id="6146" name="Picture 8" descr="то что над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148" name="Прямоугольник 9"/>
          <p:cNvSpPr>
            <a:spLocks noChangeArrowheads="1"/>
          </p:cNvSpPr>
          <p:nvPr/>
        </p:nvSpPr>
        <p:spPr bwMode="auto">
          <a:xfrm>
            <a:off x="89171" y="1220559"/>
            <a:ext cx="3762749" cy="1200329"/>
          </a:xfrm>
          <a:prstGeom prst="rect">
            <a:avLst/>
          </a:prstGeom>
          <a:solidFill>
            <a:srgbClr val="17BD13">
              <a:alpha val="78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 smtClean="0">
                <a:solidFill>
                  <a:schemeClr val="bg1"/>
                </a:solidFill>
                <a:latin typeface="Verdana" pitchFamily="34" charset="0"/>
              </a:rPr>
              <a:t>Общий алгоритм реализации проектов 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bg1"/>
                </a:solidFill>
                <a:latin typeface="Verdana" pitchFamily="34" charset="0"/>
              </a:rPr>
              <a:t>по переводу на биотопливо</a:t>
            </a:r>
            <a:endParaRPr lang="ru-RU" altLang="ru-RU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171" y="2492896"/>
            <a:ext cx="3762749" cy="646331"/>
          </a:xfrm>
          <a:prstGeom prst="rect">
            <a:avLst/>
          </a:prstGeom>
          <a:noFill/>
          <a:ln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Разработка ТЭО</a:t>
            </a:r>
          </a:p>
          <a:p>
            <a:pPr algn="ctr"/>
            <a:r>
              <a:rPr lang="ru-RU" b="1" dirty="0" smtClean="0"/>
              <a:t>проекта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9171" y="4017838"/>
            <a:ext cx="3762749" cy="923330"/>
          </a:xfrm>
          <a:prstGeom prst="rect">
            <a:avLst/>
          </a:prstGeom>
          <a:noFill/>
          <a:ln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Определение схемы </a:t>
            </a:r>
          </a:p>
          <a:p>
            <a:pPr algn="ctr"/>
            <a:r>
              <a:rPr lang="ru-RU" b="1" dirty="0" smtClean="0"/>
              <a:t>и источников </a:t>
            </a:r>
          </a:p>
          <a:p>
            <a:pPr algn="ctr"/>
            <a:r>
              <a:rPr lang="ru-RU" b="1" dirty="0" smtClean="0"/>
              <a:t>финансирования проекта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9171" y="5807005"/>
            <a:ext cx="3762749" cy="646331"/>
          </a:xfrm>
          <a:prstGeom prst="rect">
            <a:avLst/>
          </a:prstGeom>
          <a:noFill/>
          <a:ln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Реализация</a:t>
            </a:r>
          </a:p>
          <a:p>
            <a:pPr algn="ctr"/>
            <a:r>
              <a:rPr lang="ru-RU" b="1" dirty="0" smtClean="0"/>
              <a:t>проекта</a:t>
            </a:r>
            <a:endParaRPr lang="ru-RU" b="1" dirty="0"/>
          </a:p>
        </p:txBody>
      </p:sp>
      <p:sp>
        <p:nvSpPr>
          <p:cNvPr id="8" name="Стрелка вниз 7"/>
          <p:cNvSpPr/>
          <p:nvPr/>
        </p:nvSpPr>
        <p:spPr>
          <a:xfrm>
            <a:off x="1639096" y="3170672"/>
            <a:ext cx="484632" cy="834392"/>
          </a:xfrm>
          <a:prstGeom prst="downArrow">
            <a:avLst/>
          </a:prstGeom>
          <a:solidFill>
            <a:srgbClr val="55ED5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1691680" y="4970872"/>
            <a:ext cx="484632" cy="834392"/>
          </a:xfrm>
          <a:prstGeom prst="downArrow">
            <a:avLst/>
          </a:prstGeom>
          <a:solidFill>
            <a:srgbClr val="55ED5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108520" y="116632"/>
            <a:ext cx="8244408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500" b="1" dirty="0" smtClean="0">
                <a:solidFill>
                  <a:srgbClr val="336600"/>
                </a:solidFill>
                <a:latin typeface="+mn-lt"/>
              </a:rPr>
              <a:t>4. Разработка ТЭО по переводу котельных на </a:t>
            </a:r>
            <a:r>
              <a:rPr lang="ru-RU" sz="2500" b="1" dirty="0" err="1" smtClean="0">
                <a:solidFill>
                  <a:srgbClr val="336600"/>
                </a:solidFill>
                <a:latin typeface="+mn-lt"/>
              </a:rPr>
              <a:t>биотопливо</a:t>
            </a:r>
            <a:endParaRPr lang="ru-RU" sz="2500" b="1" dirty="0">
              <a:solidFill>
                <a:srgbClr val="336600"/>
              </a:solidFill>
              <a:latin typeface="+mn-lt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3923928" y="1571291"/>
            <a:ext cx="5184576" cy="3945941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1313" indent="-341313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ru-RU" b="1" dirty="0" smtClean="0">
                <a:latin typeface="+mn-lt"/>
                <a:cs typeface="Times New Roman" panose="02020603050405020304" pitchFamily="18" charset="0"/>
              </a:rPr>
              <a:t>В 2013 г. разработаны ТЭО 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с. Усть-Кулом, с. Койгородок (+ п. </a:t>
            </a:r>
            <a:r>
              <a:rPr lang="ru-RU" b="1" dirty="0" err="1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Койдин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), с. Сторожевск,  </a:t>
            </a:r>
          </a:p>
          <a:p>
            <a:pPr eaLnBrk="0" hangingPunct="0">
              <a:spcBef>
                <a:spcPct val="20000"/>
              </a:spcBef>
            </a:pPr>
            <a:r>
              <a:rPr lang="ru-RU" b="1" dirty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     с. Объячево, п. </a:t>
            </a:r>
            <a:r>
              <a:rPr lang="ru-RU" b="1" dirty="0" err="1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Яснэг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, с. Нившера</a:t>
            </a:r>
          </a:p>
          <a:p>
            <a:pPr marL="341313" indent="-341313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ru-RU" b="1" dirty="0" smtClean="0">
                <a:latin typeface="+mn-lt"/>
                <a:cs typeface="Times New Roman" panose="02020603050405020304" pitchFamily="18" charset="0"/>
              </a:rPr>
              <a:t>В 2014 г. будут разработаны ТЭО: 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пгт</a:t>
            </a:r>
            <a:r>
              <a:rPr lang="ru-RU" b="1" dirty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. </a:t>
            </a:r>
            <a:r>
              <a:rPr lang="ru-RU" b="1" dirty="0" err="1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Жешарт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пгт</a:t>
            </a:r>
            <a:r>
              <a:rPr lang="ru-RU" b="1" dirty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Благоево, </a:t>
            </a:r>
            <a:r>
              <a:rPr lang="ru-RU" b="1" dirty="0" err="1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пст</a:t>
            </a:r>
            <a:r>
              <a:rPr lang="ru-RU" b="1" dirty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Едва, </a:t>
            </a:r>
            <a:r>
              <a:rPr lang="ru-RU" b="1" dirty="0" err="1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пст</a:t>
            </a:r>
            <a:r>
              <a:rPr lang="ru-RU" b="1" dirty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. </a:t>
            </a:r>
            <a:r>
              <a:rPr lang="ru-RU" b="1" dirty="0" err="1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Вожский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, с</a:t>
            </a:r>
            <a:r>
              <a:rPr lang="ru-RU" b="1" dirty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Визинга, с</a:t>
            </a:r>
            <a:r>
              <a:rPr lang="ru-RU" b="1" dirty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Times New Roman" panose="02020603050405020304" pitchFamily="18" charset="0"/>
              </a:rPr>
              <a:t>Летка </a:t>
            </a:r>
            <a:endParaRPr lang="ru-RU" b="1" dirty="0">
              <a:solidFill>
                <a:srgbClr val="0066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6084168" y="3356992"/>
            <a:ext cx="484632" cy="720080"/>
          </a:xfrm>
          <a:prstGeom prst="down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587388" y="4085171"/>
            <a:ext cx="35725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Основа для </a:t>
            </a:r>
            <a:r>
              <a:rPr lang="ru-RU" b="1" dirty="0" err="1" smtClean="0">
                <a:solidFill>
                  <a:srgbClr val="006600"/>
                </a:solidFill>
              </a:rPr>
              <a:t>инвестпроектов</a:t>
            </a:r>
            <a:r>
              <a:rPr lang="ru-RU" b="1" dirty="0" smtClean="0">
                <a:solidFill>
                  <a:srgbClr val="006600"/>
                </a:solidFill>
              </a:rPr>
              <a:t>, </a:t>
            </a:r>
          </a:p>
          <a:p>
            <a:pPr algn="ctr"/>
            <a:r>
              <a:rPr lang="ru-RU" b="1" dirty="0" smtClean="0">
                <a:solidFill>
                  <a:srgbClr val="006600"/>
                </a:solidFill>
              </a:rPr>
              <a:t>в </a:t>
            </a:r>
            <a:r>
              <a:rPr lang="ru-RU" b="1" dirty="0" err="1" smtClean="0">
                <a:solidFill>
                  <a:srgbClr val="006600"/>
                </a:solidFill>
              </a:rPr>
              <a:t>т.ч</a:t>
            </a:r>
            <a:r>
              <a:rPr lang="ru-RU" b="1" dirty="0" smtClean="0">
                <a:solidFill>
                  <a:srgbClr val="006600"/>
                </a:solidFill>
              </a:rPr>
              <a:t>. в рамках ГЧП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241968"/>
      </p:ext>
    </p:extLst>
  </p:cSld>
  <p:clrMapOvr>
    <a:masterClrMapping/>
  </p:clrMapOvr>
  <p:transition advTm="7317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497" y="-65132"/>
            <a:ext cx="799249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300" b="1" dirty="0" smtClean="0">
                <a:solidFill>
                  <a:srgbClr val="336600"/>
                </a:solidFill>
                <a:latin typeface="+mn-lt"/>
              </a:rPr>
              <a:t>5. Поддержка инвестиционных проектов </a:t>
            </a:r>
            <a:r>
              <a:rPr lang="ru-RU" sz="2300" b="1" dirty="0" err="1" smtClean="0">
                <a:solidFill>
                  <a:srgbClr val="336600"/>
                </a:solidFill>
                <a:latin typeface="+mn-lt"/>
              </a:rPr>
              <a:t>когенерации</a:t>
            </a:r>
            <a:r>
              <a:rPr lang="ru-RU" sz="2300" b="1" dirty="0" smtClean="0">
                <a:solidFill>
                  <a:srgbClr val="336600"/>
                </a:solidFill>
                <a:latin typeface="+mn-lt"/>
              </a:rPr>
              <a:t> из древесных отходов</a:t>
            </a:r>
            <a:endParaRPr lang="ru-RU" sz="2300" b="1" dirty="0">
              <a:solidFill>
                <a:srgbClr val="336600"/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421332"/>
              </p:ext>
            </p:extLst>
          </p:nvPr>
        </p:nvGraphicFramePr>
        <p:xfrm>
          <a:off x="2" y="1628799"/>
          <a:ext cx="9108502" cy="44139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286"/>
                <a:gridCol w="1224136"/>
                <a:gridCol w="936104"/>
                <a:gridCol w="864096"/>
                <a:gridCol w="1345028"/>
                <a:gridCol w="1013791"/>
                <a:gridCol w="1133061"/>
              </a:tblGrid>
              <a:tr h="49122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Проект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Место </a:t>
                      </a:r>
                      <a:r>
                        <a:rPr lang="ru-RU" sz="1600" dirty="0" smtClean="0">
                          <a:effectLst/>
                        </a:rPr>
                        <a:t>реализации</a:t>
                      </a:r>
                      <a:endParaRPr lang="ru-RU" sz="1600" dirty="0"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Мощность, мВт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 </a:t>
                      </a:r>
                      <a:r>
                        <a:rPr lang="ru-RU" sz="1600" dirty="0" smtClean="0">
                          <a:effectLst/>
                        </a:rPr>
                        <a:t>топлива</a:t>
                      </a:r>
                      <a:endParaRPr lang="ru-RU" sz="1600" dirty="0"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Объем топлива в 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тыс. т.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Стоимость проекта,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млн. руб.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824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chemeClr val="bg2"/>
                          </a:solidFill>
                          <a:effectLst/>
                        </a:rPr>
                        <a:t>Тепл</a:t>
                      </a: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. </a:t>
                      </a:r>
                      <a:r>
                        <a:rPr lang="ru-RU" sz="1600" dirty="0">
                          <a:solidFill>
                            <a:schemeClr val="bg2"/>
                          </a:solidFill>
                          <a:effectLst/>
                        </a:rPr>
                        <a:t>энергия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bg2"/>
                          </a:solidFill>
                          <a:effectLst/>
                        </a:rPr>
                        <a:t>Электр. энергия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68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1. Мини ТЭЦ на древесных отходах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ООО «СевЛесПил»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г.Сыктывкар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2,3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Кора, щепа, опилки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290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9824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2. ТЭС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на отходах деревообработки 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ООО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«Азимут»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пгт</a:t>
                      </a:r>
                      <a:r>
                        <a:rPr lang="ru-RU" sz="1600" dirty="0">
                          <a:effectLst/>
                        </a:rPr>
                        <a:t>. </a:t>
                      </a:r>
                      <a:r>
                        <a:rPr lang="ru-RU" sz="1600" dirty="0" smtClean="0">
                          <a:effectLst/>
                        </a:rPr>
                        <a:t>Троицко-Печорск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7,5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Опилки, щепа, дровяная древесина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70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500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39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3. ТЭС на отходах деревообработки ООО «Биоэнергетическая компания»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г.Сыктывкар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2,5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4,3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Опилки лежалые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910,9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456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ИТОГО: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19,5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14,1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206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1700,9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582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497" y="-65132"/>
            <a:ext cx="799249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300" b="1" dirty="0" smtClean="0">
                <a:solidFill>
                  <a:srgbClr val="336600"/>
                </a:solidFill>
                <a:latin typeface="+mn-lt"/>
              </a:rPr>
              <a:t>5. Поддержка инвестиционных проектов </a:t>
            </a:r>
            <a:r>
              <a:rPr lang="ru-RU" sz="2300" b="1" dirty="0" err="1" smtClean="0">
                <a:solidFill>
                  <a:srgbClr val="336600"/>
                </a:solidFill>
                <a:latin typeface="+mn-lt"/>
              </a:rPr>
              <a:t>когенерации</a:t>
            </a:r>
            <a:r>
              <a:rPr lang="ru-RU" sz="2300" b="1" dirty="0" smtClean="0">
                <a:solidFill>
                  <a:srgbClr val="336600"/>
                </a:solidFill>
                <a:latin typeface="+mn-lt"/>
              </a:rPr>
              <a:t> из древесных отходов</a:t>
            </a:r>
            <a:endParaRPr lang="ru-RU" sz="2300" b="1" dirty="0">
              <a:solidFill>
                <a:srgbClr val="336600"/>
              </a:solidFill>
              <a:latin typeface="+mn-lt"/>
            </a:endParaRPr>
          </a:p>
        </p:txBody>
      </p:sp>
      <p:pic>
        <p:nvPicPr>
          <p:cNvPr id="2050" name="Picture 2" descr="sevlespil_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17969"/>
            <a:ext cx="4191599" cy="314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355976" y="1412776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8288" indent="-268288">
              <a:buFont typeface="Wingdings" pitchFamily="2" charset="2"/>
              <a:buChar char="§"/>
            </a:pPr>
            <a:r>
              <a:rPr lang="ru-RU" dirty="0" smtClean="0">
                <a:latin typeface="+mj-lt"/>
              </a:rPr>
              <a:t>22 мая 2014 г. Глава Республики Коми на запуске ТЭС ООО «СевЛесПил» </a:t>
            </a:r>
          </a:p>
          <a:p>
            <a:pPr marL="268288" indent="-268288">
              <a:buFont typeface="Wingdings" pitchFamily="2" charset="2"/>
              <a:buChar char="§"/>
            </a:pPr>
            <a:endParaRPr lang="ru-RU" sz="1000" dirty="0">
              <a:latin typeface="+mj-lt"/>
            </a:endParaRPr>
          </a:p>
          <a:p>
            <a:pPr marL="268288" indent="-268288">
              <a:buFont typeface="Wingdings" pitchFamily="2" charset="2"/>
              <a:buChar char="§"/>
            </a:pPr>
            <a:r>
              <a:rPr lang="ru-RU" dirty="0" smtClean="0">
                <a:latin typeface="+mj-lt"/>
              </a:rPr>
              <a:t>Проект получил республиканскую льготу по налогу на прибыль</a:t>
            </a:r>
          </a:p>
          <a:p>
            <a:pPr marL="268288" indent="-268288">
              <a:buFont typeface="Wingdings" pitchFamily="2" charset="2"/>
              <a:buChar char="§"/>
            </a:pPr>
            <a:endParaRPr lang="ru-RU" sz="1000" dirty="0">
              <a:latin typeface="+mj-lt"/>
            </a:endParaRPr>
          </a:p>
          <a:p>
            <a:pPr marL="268288" indent="-268288">
              <a:buFont typeface="Wingdings" pitchFamily="2" charset="2"/>
              <a:buChar char="§"/>
            </a:pPr>
            <a:r>
              <a:rPr lang="ru-RU" dirty="0">
                <a:latin typeface="+mj-lt"/>
              </a:rPr>
              <a:t>Свалку </a:t>
            </a:r>
            <a:r>
              <a:rPr lang="ru-RU" dirty="0" err="1">
                <a:latin typeface="+mj-lt"/>
              </a:rPr>
              <a:t>кородревесных</a:t>
            </a:r>
            <a:r>
              <a:rPr lang="ru-RU" dirty="0">
                <a:latin typeface="+mj-lt"/>
              </a:rPr>
              <a:t> отходов Сыктывкарского ЛДК ликвидирует новая ТЭС ООО «Биоэнергетическая компания»</a:t>
            </a:r>
            <a:endParaRPr lang="ru-RU" dirty="0">
              <a:latin typeface="+mj-lt"/>
              <a:ea typeface="Times New Roman"/>
            </a:endParaRPr>
          </a:p>
          <a:p>
            <a:pPr marL="268288" indent="-268288">
              <a:buFont typeface="Wingdings" pitchFamily="2" charset="2"/>
              <a:buChar char="§"/>
            </a:pPr>
            <a:endParaRPr lang="ru-RU" dirty="0" smtClean="0">
              <a:latin typeface="+mj-lt"/>
            </a:endParaRPr>
          </a:p>
          <a:p>
            <a:endParaRPr lang="ru-RU" dirty="0">
              <a:latin typeface="+mj-lt"/>
            </a:endParaRPr>
          </a:p>
          <a:p>
            <a:endParaRPr lang="ru-RU" sz="2000" dirty="0">
              <a:latin typeface="+mj-lt"/>
            </a:endParaRPr>
          </a:p>
        </p:txBody>
      </p:sp>
      <p:pic>
        <p:nvPicPr>
          <p:cNvPr id="2052" name="Picture 4" descr="IMG_558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86560"/>
            <a:ext cx="4536504" cy="302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5496" y="4207147"/>
            <a:ext cx="475252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buFont typeface="Wingdings" pitchFamily="2" charset="2"/>
              <a:buChar char="§"/>
            </a:pPr>
            <a:endParaRPr lang="ru-RU" dirty="0">
              <a:latin typeface="+mj-lt"/>
            </a:endParaRPr>
          </a:p>
          <a:p>
            <a:pPr marL="179388" indent="-179388">
              <a:buFont typeface="Wingdings" pitchFamily="2" charset="2"/>
              <a:buChar char="§"/>
            </a:pPr>
            <a:r>
              <a:rPr lang="ru-RU" dirty="0" smtClean="0">
                <a:latin typeface="+mj-lt"/>
              </a:rPr>
              <a:t>Запуск ТЭС </a:t>
            </a:r>
            <a:r>
              <a:rPr lang="ru-RU" dirty="0">
                <a:latin typeface="+mj-lt"/>
              </a:rPr>
              <a:t>ООО «Биоэнергетическая компания</a:t>
            </a:r>
            <a:r>
              <a:rPr lang="ru-RU" dirty="0" smtClean="0">
                <a:latin typeface="+mj-lt"/>
              </a:rPr>
              <a:t>» планируется в конце 2014 г.</a:t>
            </a:r>
          </a:p>
          <a:p>
            <a:pPr marL="179388" indent="-179388">
              <a:buFont typeface="Wingdings" pitchFamily="2" charset="2"/>
              <a:buChar char="§"/>
            </a:pPr>
            <a:endParaRPr lang="ru-RU" sz="1000" dirty="0">
              <a:latin typeface="+mj-lt"/>
            </a:endParaRPr>
          </a:p>
          <a:p>
            <a:pPr marL="179388" indent="-179388">
              <a:buFont typeface="Wingdings" pitchFamily="2" charset="2"/>
              <a:buChar char="§"/>
            </a:pPr>
            <a:r>
              <a:rPr lang="ru-RU" dirty="0" smtClean="0">
                <a:latin typeface="+mj-lt"/>
              </a:rPr>
              <a:t>Проект реализован в рамках республиканской программы «Энергосбережение </a:t>
            </a:r>
            <a:r>
              <a:rPr lang="ru-RU" dirty="0">
                <a:latin typeface="+mj-lt"/>
              </a:rPr>
              <a:t>и повышение энергетической эффективности на территории Республики </a:t>
            </a:r>
            <a:r>
              <a:rPr lang="ru-RU" dirty="0" smtClean="0">
                <a:latin typeface="+mj-lt"/>
              </a:rPr>
              <a:t>Коми»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457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Кривошеин\Текущая\Биотопливо\Поручение гайзера\2014 г\май\МВК по биоэнергетике\Материалы\Гибеж\СЛИ\проект полигона СЛ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08" y="1226518"/>
            <a:ext cx="7920484" cy="558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35342" y="100666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-108520" y="100666"/>
            <a:ext cx="86764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200" b="1" dirty="0" smtClean="0">
                <a:solidFill>
                  <a:srgbClr val="336600"/>
                </a:solidFill>
                <a:latin typeface="+mn-lt"/>
              </a:rPr>
              <a:t>6. Научно-образовательный полигон по биоэнергетике в СЛИ</a:t>
            </a:r>
            <a:endParaRPr lang="ru-RU" sz="2200" b="1" dirty="0">
              <a:solidFill>
                <a:srgbClr val="3366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24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Кривошеин\Текущая\Доклады\2014\август\Ко 7\сайт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4" t="16297" r="14833" b="3259"/>
          <a:stretch/>
        </p:blipFill>
        <p:spPr bwMode="auto">
          <a:xfrm>
            <a:off x="-36512" y="2075413"/>
            <a:ext cx="5256584" cy="358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8" y="116632"/>
            <a:ext cx="752718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336600"/>
                </a:solidFill>
                <a:latin typeface="+mn-lt"/>
              </a:rPr>
              <a:t>7. Веб портал «Биоэнергетика в Республике Коми»</a:t>
            </a:r>
            <a:endParaRPr lang="ru-RU" sz="2400" b="1" dirty="0">
              <a:solidFill>
                <a:srgbClr val="3366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80520" y="2708920"/>
            <a:ext cx="4572000" cy="270843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Главная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задача сайта</a:t>
            </a:r>
            <a:r>
              <a:rPr lang="ru-RU" sz="2000" dirty="0">
                <a:latin typeface="+mj-lt"/>
              </a:rPr>
              <a:t> – максимально популяризовать идею использования биотоплива в различных сферах на территории </a:t>
            </a:r>
            <a:r>
              <a:rPr lang="ru-RU" sz="2000" dirty="0" smtClean="0">
                <a:latin typeface="+mj-lt"/>
              </a:rPr>
              <a:t>республики</a:t>
            </a:r>
          </a:p>
          <a:p>
            <a:endParaRPr lang="ru-RU" sz="1000" dirty="0">
              <a:latin typeface="+mj-lt"/>
            </a:endParaRPr>
          </a:p>
          <a:p>
            <a:r>
              <a:rPr lang="ru-RU" sz="2000" dirty="0">
                <a:latin typeface="+mj-lt"/>
              </a:rPr>
              <a:t>Сайт – это платформа для продвижения производителей биотоплива как на региональном рынке, так и на международном уровне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087091" y="1448346"/>
            <a:ext cx="464514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sz="4400" dirty="0" smtClean="0">
                <a:solidFill>
                  <a:srgbClr val="800000"/>
                </a:solidFill>
                <a:latin typeface="Palatino Linotype" pitchFamily="18" charset="0"/>
              </a:rPr>
              <a:t>www.biotoprk.ru</a:t>
            </a:r>
            <a:endParaRPr lang="ru-RU" sz="4400" dirty="0">
              <a:solidFill>
                <a:srgbClr val="800000"/>
              </a:solidFill>
              <a:latin typeface="Palatino Linotype" pitchFamily="18" charset="0"/>
            </a:endParaRPr>
          </a:p>
        </p:txBody>
      </p:sp>
      <p:pic>
        <p:nvPicPr>
          <p:cNvPr id="1026" name="Picture 2" descr="Логотип Биоэнергетика Р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5896084"/>
            <a:ext cx="4536504" cy="79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09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6"/>
          <p:cNvSpPr txBox="1">
            <a:spLocks noChangeArrowheads="1"/>
          </p:cNvSpPr>
          <p:nvPr/>
        </p:nvSpPr>
        <p:spPr bwMode="auto">
          <a:xfrm>
            <a:off x="500063" y="116632"/>
            <a:ext cx="7286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336600"/>
                </a:solidFill>
                <a:latin typeface="+mj-lt"/>
                <a:cs typeface="Tahoma" pitchFamily="34" charset="0"/>
              </a:rPr>
              <a:t>Отходы лесопромышленного комплекса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336600"/>
                </a:solidFill>
                <a:latin typeface="+mj-lt"/>
                <a:cs typeface="Tahoma" pitchFamily="34" charset="0"/>
              </a:rPr>
              <a:t>Республики </a:t>
            </a:r>
            <a:r>
              <a:rPr lang="ru-RU" sz="2800" b="1" dirty="0" smtClean="0">
                <a:solidFill>
                  <a:srgbClr val="336600"/>
                </a:solidFill>
                <a:latin typeface="+mj-lt"/>
                <a:cs typeface="Tahoma" pitchFamily="34" charset="0"/>
              </a:rPr>
              <a:t>Коми</a:t>
            </a:r>
            <a:endParaRPr lang="ru-RU" sz="2800" b="1" dirty="0">
              <a:solidFill>
                <a:srgbClr val="336600"/>
              </a:solidFill>
              <a:latin typeface="+mj-lt"/>
              <a:cs typeface="Tahoma" pitchFamily="34" charset="0"/>
            </a:endParaRPr>
          </a:p>
        </p:txBody>
      </p:sp>
      <p:pic>
        <p:nvPicPr>
          <p:cNvPr id="4099" name="Picture 8" descr="то что над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101" name="Picture 1" descr="C:\Documents and Settings\Alexander\Рабочий стол\Брикеты\s640x4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1214438"/>
            <a:ext cx="4078287" cy="2714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2" name="Picture 2" descr="C:\Documents and Settings\Alexander\Рабочий стол\Брикеты\opil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3886200"/>
            <a:ext cx="5243512" cy="2900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3" name="Picture 3" descr="C:\Documents and Settings\Alexander\Рабочий стол\Брикеты\IMG_55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8" y="1214438"/>
            <a:ext cx="3698875" cy="5586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2875" y="2609850"/>
            <a:ext cx="8858250" cy="1462088"/>
          </a:xfrm>
          <a:prstGeom prst="rect">
            <a:avLst/>
          </a:prstGeom>
          <a:solidFill>
            <a:srgbClr val="A7FB8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300" b="1" dirty="0">
                <a:latin typeface="+mj-lt"/>
              </a:rPr>
              <a:t>Ежегодная масса образуемых древесных отходов - 500-600 тыс. т. </a:t>
            </a:r>
          </a:p>
          <a:p>
            <a:pPr>
              <a:defRPr/>
            </a:pPr>
            <a:r>
              <a:rPr lang="ru-RU" b="1" dirty="0" smtClean="0">
                <a:latin typeface="+mj-lt"/>
              </a:rPr>
              <a:t>официальная </a:t>
            </a:r>
            <a:r>
              <a:rPr lang="ru-RU" b="1" dirty="0">
                <a:latin typeface="+mj-lt"/>
              </a:rPr>
              <a:t>статистика по предоставляемой предприятиями форме 2-ТП (отходы)</a:t>
            </a:r>
          </a:p>
          <a:p>
            <a:pPr>
              <a:defRPr/>
            </a:pPr>
            <a:endParaRPr lang="ru-RU" sz="2400" b="1" dirty="0">
              <a:latin typeface="+mj-lt"/>
            </a:endParaRPr>
          </a:p>
          <a:p>
            <a:pPr>
              <a:defRPr/>
            </a:pPr>
            <a:r>
              <a:rPr lang="ru-RU" sz="2400" b="1" dirty="0">
                <a:latin typeface="+mj-lt"/>
              </a:rPr>
              <a:t>Экспертная оценка - не менее 1,5 млн. т ежегодно.</a:t>
            </a:r>
          </a:p>
        </p:txBody>
      </p:sp>
    </p:spTree>
    <p:extLst>
      <p:ext uri="{BB962C8B-B14F-4D97-AF65-F5344CB8AC3E}">
        <p14:creationId xmlns:p14="http://schemas.microsoft.com/office/powerpoint/2010/main" val="214217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179214" y="1123950"/>
            <a:ext cx="7633146" cy="158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8435" name="Picture 3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97"/>
          <p:cNvSpPr>
            <a:spLocks noChangeArrowheads="1"/>
          </p:cNvSpPr>
          <p:nvPr/>
        </p:nvSpPr>
        <p:spPr bwMode="auto">
          <a:xfrm>
            <a:off x="3059113" y="1557338"/>
            <a:ext cx="61214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1313" indent="-341313" algn="just"/>
            <a:endParaRPr lang="ru-RU" sz="1600">
              <a:solidFill>
                <a:srgbClr val="336600"/>
              </a:solidFill>
              <a:latin typeface="Verdana" pitchFamily="34" charset="0"/>
            </a:endParaRPr>
          </a:p>
        </p:txBody>
      </p:sp>
      <p:sp>
        <p:nvSpPr>
          <p:cNvPr id="23559" name="Прямоугольник 7"/>
          <p:cNvSpPr>
            <a:spLocks noChangeArrowheads="1"/>
          </p:cNvSpPr>
          <p:nvPr/>
        </p:nvSpPr>
        <p:spPr bwMode="auto">
          <a:xfrm>
            <a:off x="3851920" y="1196752"/>
            <a:ext cx="50403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СПАСИБО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 ВНИМАНИЕ!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607246" y="2432298"/>
            <a:ext cx="5573266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pPr algn="ctr" eaLnBrk="0" hangingPunct="0"/>
            <a:r>
              <a:rPr lang="ru-RU" sz="1600" dirty="0">
                <a:solidFill>
                  <a:srgbClr val="336600"/>
                </a:solidFill>
                <a:latin typeface="Calibri" pitchFamily="34" charset="0"/>
              </a:rPr>
              <a:t>Первый заместитель </a:t>
            </a:r>
            <a:r>
              <a:rPr lang="ru-RU" sz="1600" dirty="0" smtClean="0">
                <a:solidFill>
                  <a:srgbClr val="336600"/>
                </a:solidFill>
                <a:latin typeface="Calibri" pitchFamily="34" charset="0"/>
              </a:rPr>
              <a:t>министра развития промышленности</a:t>
            </a:r>
          </a:p>
          <a:p>
            <a:pPr algn="ctr" eaLnBrk="0" hangingPunct="0"/>
            <a:r>
              <a:rPr lang="ru-RU" sz="1600" dirty="0" smtClean="0">
                <a:solidFill>
                  <a:srgbClr val="336600"/>
                </a:solidFill>
                <a:latin typeface="Calibri" pitchFamily="34" charset="0"/>
              </a:rPr>
              <a:t>и </a:t>
            </a:r>
            <a:r>
              <a:rPr lang="ru-RU" sz="1600" dirty="0">
                <a:solidFill>
                  <a:srgbClr val="336600"/>
                </a:solidFill>
                <a:latin typeface="Calibri" pitchFamily="34" charset="0"/>
              </a:rPr>
              <a:t>транспорта Республики Коми </a:t>
            </a:r>
            <a:br>
              <a:rPr lang="ru-RU" sz="1600" dirty="0">
                <a:solidFill>
                  <a:srgbClr val="336600"/>
                </a:solidFill>
                <a:latin typeface="Calibri" pitchFamily="34" charset="0"/>
              </a:rPr>
            </a:br>
            <a:r>
              <a:rPr lang="ru-RU" sz="1600" dirty="0">
                <a:solidFill>
                  <a:srgbClr val="336600"/>
                </a:solidFill>
                <a:latin typeface="Calibri" pitchFamily="34" charset="0"/>
              </a:rPr>
              <a:t>Гибеж Александр Анатольевич</a:t>
            </a:r>
          </a:p>
          <a:p>
            <a:pPr eaLnBrk="0" hangingPunct="0"/>
            <a:endParaRPr lang="ru-RU" sz="1600" dirty="0">
              <a:solidFill>
                <a:srgbClr val="336600"/>
              </a:solidFill>
              <a:latin typeface="Calibri" pitchFamily="34" charset="0"/>
            </a:endParaRPr>
          </a:p>
          <a:p>
            <a:pPr algn="ctr" eaLnBrk="0" hangingPunct="0"/>
            <a:r>
              <a:rPr lang="en-US" sz="1600" dirty="0">
                <a:solidFill>
                  <a:srgbClr val="336600"/>
                </a:solidFill>
                <a:latin typeface="Calibri" pitchFamily="34" charset="0"/>
                <a:hlinkClick r:id="rId4"/>
              </a:rPr>
              <a:t>a.a.gibezh@minprom.rkomi.ru</a:t>
            </a:r>
            <a:r>
              <a:rPr lang="en-US" sz="1600" dirty="0">
                <a:solidFill>
                  <a:srgbClr val="336600"/>
                </a:solidFill>
                <a:latin typeface="Calibri" pitchFamily="34" charset="0"/>
              </a:rPr>
              <a:t> </a:t>
            </a:r>
            <a:endParaRPr lang="ru-RU" sz="1600" dirty="0">
              <a:solidFill>
                <a:srgbClr val="336600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260648"/>
            <a:ext cx="35042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+mj-lt"/>
                <a:hlinkClick r:id="rId5"/>
              </a:rPr>
              <a:t>www.biotoprk.ru</a:t>
            </a:r>
            <a:endParaRPr lang="ru-RU" sz="3600" b="1" dirty="0">
              <a:latin typeface="+mj-lt"/>
            </a:endParaRPr>
          </a:p>
        </p:txBody>
      </p:sp>
      <p:pic>
        <p:nvPicPr>
          <p:cNvPr id="1026" name="Picture 2" descr="D:\Кривошеин\Текущая\Доклады\2014\октябрь\Лес и человек\Подъельс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933056"/>
            <a:ext cx="5187756" cy="27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ривошеин\Текущая\Доклады\2014\октябрь\Лес и человек\усть-кулом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15" y="1484312"/>
            <a:ext cx="3511454" cy="5197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8" y="214313"/>
            <a:ext cx="7072312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Развитие биоэнергетики: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цель и планируемые результаты</a:t>
            </a:r>
            <a:endParaRPr lang="ru-RU" sz="2800" b="1" dirty="0">
              <a:solidFill>
                <a:srgbClr val="336600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9792" y="1467936"/>
            <a:ext cx="648072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63"/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Цель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– сделать биоэнергетику одним из </a:t>
            </a:r>
          </a:p>
          <a:p>
            <a:pPr marL="177800" indent="-84138"/>
            <a:r>
              <a:rPr lang="ru-RU" sz="2000" dirty="0" smtClean="0">
                <a:latin typeface="+mj-lt"/>
              </a:rPr>
              <a:t>важных секторов экономики республики </a:t>
            </a:r>
          </a:p>
          <a:p>
            <a:pPr marL="285750" indent="-285750">
              <a:buFontTx/>
              <a:buChar char="-"/>
            </a:pPr>
            <a:endParaRPr lang="ru-RU" sz="1200" b="1" dirty="0">
              <a:latin typeface="+mj-lt"/>
            </a:endParaRPr>
          </a:p>
          <a:p>
            <a:pPr indent="93663"/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Планируемые результаты</a:t>
            </a:r>
            <a:r>
              <a:rPr lang="ru-RU" sz="2000" b="1" dirty="0" smtClean="0">
                <a:latin typeface="+mj-lt"/>
              </a:rPr>
              <a:t>:</a:t>
            </a: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улучшение экологической ситуации</a:t>
            </a: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повышение надежности предоставления коммунальных услуг</a:t>
            </a: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снижение </a:t>
            </a:r>
            <a:r>
              <a:rPr lang="ru-RU" sz="2000" dirty="0">
                <a:latin typeface="+mj-lt"/>
              </a:rPr>
              <a:t>затрат, в </a:t>
            </a:r>
            <a:r>
              <a:rPr lang="ru-RU" sz="2000" dirty="0" err="1">
                <a:latin typeface="+mj-lt"/>
              </a:rPr>
              <a:t>т.ч</a:t>
            </a:r>
            <a:r>
              <a:rPr lang="ru-RU" sz="2000" dirty="0">
                <a:latin typeface="+mj-lt"/>
              </a:rPr>
              <a:t>. бюджетных  </a:t>
            </a:r>
            <a:r>
              <a:rPr lang="ru-RU" sz="2000" dirty="0" smtClean="0">
                <a:latin typeface="+mj-lt"/>
              </a:rPr>
              <a:t>на коммунальные услуги</a:t>
            </a: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создание новых рабочих мест в секторе производства и использования биотоплива</a:t>
            </a: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>
                <a:latin typeface="+mj-lt"/>
              </a:rPr>
              <a:t>рост экономической </a:t>
            </a:r>
            <a:r>
              <a:rPr lang="ru-RU" sz="2000" dirty="0" smtClean="0">
                <a:latin typeface="+mj-lt"/>
              </a:rPr>
              <a:t>эффективности функционирования лесоперерабатывающих </a:t>
            </a:r>
            <a:r>
              <a:rPr lang="ru-RU" sz="2000" dirty="0">
                <a:latin typeface="+mj-lt"/>
              </a:rPr>
              <a:t>и лесозаготовительных </a:t>
            </a:r>
            <a:r>
              <a:rPr lang="ru-RU" sz="2000" dirty="0" smtClean="0">
                <a:latin typeface="+mj-lt"/>
              </a:rPr>
              <a:t>производств</a:t>
            </a: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повышение экономической привлекательности</a:t>
            </a:r>
          </a:p>
          <a:p>
            <a:pPr marL="177800"/>
            <a:r>
              <a:rPr lang="ru-RU" sz="2000" dirty="0" smtClean="0">
                <a:latin typeface="+mj-lt"/>
              </a:rPr>
              <a:t>     лесохозяйственных мероприятий (рубок ухода</a:t>
            </a:r>
            <a:r>
              <a:rPr lang="ru-RU" sz="2000" dirty="0" smtClean="0"/>
              <a:t>)</a:t>
            </a:r>
            <a:endParaRPr lang="ru-RU" sz="2400" dirty="0"/>
          </a:p>
        </p:txBody>
      </p:sp>
      <p:pic>
        <p:nvPicPr>
          <p:cNvPr id="2052" name="Picture 4" descr="http://www.forestenergy.org/openimage/:w/986/h/312/params/MIN_SIZES/imageid/11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20"/>
          <a:stretch/>
        </p:blipFill>
        <p:spPr bwMode="auto">
          <a:xfrm rot="5400000">
            <a:off x="-1333563" y="2745198"/>
            <a:ext cx="5517232" cy="256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20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8318" y="1119187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8" y="214313"/>
            <a:ext cx="707231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План развития биоэнергетики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55776" y="1404640"/>
            <a:ext cx="671720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7800"/>
            <a:r>
              <a:rPr lang="ru-RU" sz="2400" b="1" u="sng" dirty="0" smtClean="0">
                <a:solidFill>
                  <a:srgbClr val="FF0000"/>
                </a:solidFill>
                <a:latin typeface="+mj-lt"/>
              </a:rPr>
              <a:t>1-й этап (2014-2016 гг.) - задачи:</a:t>
            </a:r>
          </a:p>
          <a:p>
            <a:endParaRPr lang="ru-RU" sz="1000" dirty="0" smtClean="0">
              <a:latin typeface="+mj-lt"/>
            </a:endParaRP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полное использование древесных отходов лесопереработки для целей биоэнергетики</a:t>
            </a: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частичная замена угля на коммунальных котельных</a:t>
            </a:r>
          </a:p>
          <a:p>
            <a:pPr marL="177800"/>
            <a:r>
              <a:rPr lang="ru-RU" sz="2000" dirty="0" smtClean="0">
                <a:latin typeface="+mj-lt"/>
              </a:rPr>
              <a:t>     на топливные брикеты</a:t>
            </a: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реализация пилотных проектов по реконструкции</a:t>
            </a:r>
          </a:p>
          <a:p>
            <a:pPr marL="177800"/>
            <a:r>
              <a:rPr lang="ru-RU" sz="2000" dirty="0" smtClean="0">
                <a:latin typeface="+mj-lt"/>
              </a:rPr>
              <a:t>     коммунальных котельных с их переводом на   </a:t>
            </a:r>
          </a:p>
          <a:p>
            <a:pPr marL="177800"/>
            <a:r>
              <a:rPr lang="ru-RU" sz="2000" dirty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    </a:t>
            </a:r>
            <a:r>
              <a:rPr lang="ru-RU" sz="2000" dirty="0" err="1" smtClean="0">
                <a:latin typeface="+mj-lt"/>
              </a:rPr>
              <a:t>биотопливо</a:t>
            </a:r>
            <a:endParaRPr lang="ru-RU" sz="2000" dirty="0" smtClean="0">
              <a:latin typeface="+mj-lt"/>
            </a:endParaRP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монтаж автоматического и полуавтоматического тепло-</a:t>
            </a:r>
          </a:p>
          <a:p>
            <a:pPr marL="177800"/>
            <a:r>
              <a:rPr lang="ru-RU" sz="2000" dirty="0" smtClean="0">
                <a:latin typeface="+mj-lt"/>
              </a:rPr>
              <a:t>     генерирующего оборудования на </a:t>
            </a:r>
            <a:r>
              <a:rPr lang="ru-RU" sz="2000" dirty="0" err="1" smtClean="0">
                <a:latin typeface="+mj-lt"/>
              </a:rPr>
              <a:t>биотопливе</a:t>
            </a:r>
            <a:r>
              <a:rPr lang="ru-RU" sz="2000" dirty="0" smtClean="0">
                <a:latin typeface="+mj-lt"/>
              </a:rPr>
              <a:t> для   </a:t>
            </a:r>
          </a:p>
          <a:p>
            <a:pPr marL="177800"/>
            <a:r>
              <a:rPr lang="ru-RU" sz="2000" dirty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    теплоснабжения социальных объектов взамен </a:t>
            </a:r>
          </a:p>
          <a:p>
            <a:pPr marL="177800"/>
            <a:r>
              <a:rPr lang="ru-RU" sz="2000" dirty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    </a:t>
            </a:r>
            <a:r>
              <a:rPr lang="ru-RU" sz="2000" dirty="0" err="1" smtClean="0">
                <a:latin typeface="+mj-lt"/>
              </a:rPr>
              <a:t>электроотопления</a:t>
            </a:r>
            <a:r>
              <a:rPr lang="ru-RU" sz="2000" dirty="0" smtClean="0">
                <a:latin typeface="+mj-lt"/>
              </a:rPr>
              <a:t> или устаревшего оборудования</a:t>
            </a:r>
          </a:p>
          <a:p>
            <a:pPr marL="447675" indent="-269875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внедрение биотоплива для использования в частном секторе</a:t>
            </a:r>
            <a:endParaRPr lang="ru-RU" sz="2000" dirty="0">
              <a:latin typeface="+mj-lt"/>
            </a:endParaRPr>
          </a:p>
        </p:txBody>
      </p:sp>
      <p:pic>
        <p:nvPicPr>
          <p:cNvPr id="6" name="Picture 46" descr="DSCN67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465" y="1340768"/>
            <a:ext cx="2607327" cy="347687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" name="Picture 6" descr="http://www.homemadepelletmill.com/images/homemade-wood-pellet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65" y="4899728"/>
            <a:ext cx="2607327" cy="176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44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8" y="214313"/>
            <a:ext cx="707231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План развития биоэнергетики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71800" y="1196752"/>
            <a:ext cx="64807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>
                <a:solidFill>
                  <a:srgbClr val="FF0000"/>
                </a:solidFill>
                <a:latin typeface="+mj-lt"/>
              </a:rPr>
              <a:t>2</a:t>
            </a:r>
            <a:r>
              <a:rPr lang="ru-RU" sz="2400" b="1" u="sng" dirty="0" smtClean="0">
                <a:solidFill>
                  <a:srgbClr val="FF0000"/>
                </a:solidFill>
                <a:latin typeface="+mj-lt"/>
              </a:rPr>
              <a:t>-й этап (2016-2020 гг.) - задачи:</a:t>
            </a:r>
          </a:p>
          <a:p>
            <a:pPr marL="285750" indent="-285750">
              <a:buFontTx/>
              <a:buChar char="-"/>
            </a:pPr>
            <a:endParaRPr lang="ru-RU" sz="2000" dirty="0" smtClean="0">
              <a:latin typeface="+mj-lt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наряду с </a:t>
            </a:r>
            <a:r>
              <a:rPr lang="ru-RU" sz="2000" dirty="0">
                <a:latin typeface="+mj-lt"/>
              </a:rPr>
              <a:t>древесными отходами лесопереработки </a:t>
            </a:r>
            <a:r>
              <a:rPr lang="ru-RU" sz="2000" dirty="0" smtClean="0">
                <a:latin typeface="+mj-lt"/>
              </a:rPr>
              <a:t>использование для целей биоэнергетики лесосечных отходов, отходов лесохозяйственных мероприятий, низкосортной древесины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системная </a:t>
            </a:r>
            <a:r>
              <a:rPr lang="ru-RU" sz="2000" dirty="0">
                <a:latin typeface="+mj-lt"/>
              </a:rPr>
              <a:t>реализация проектов по реконструкции</a:t>
            </a:r>
          </a:p>
          <a:p>
            <a:r>
              <a:rPr lang="ru-RU" sz="2000" dirty="0" smtClean="0">
                <a:latin typeface="+mj-lt"/>
              </a:rPr>
              <a:t>      коммунальных </a:t>
            </a:r>
            <a:r>
              <a:rPr lang="ru-RU" sz="2000" dirty="0">
                <a:latin typeface="+mj-lt"/>
              </a:rPr>
              <a:t>котельных с их переводом </a:t>
            </a:r>
            <a:r>
              <a:rPr lang="ru-RU" sz="2000" dirty="0" smtClean="0">
                <a:latin typeface="+mj-lt"/>
              </a:rPr>
              <a:t>на </a:t>
            </a:r>
          </a:p>
          <a:p>
            <a:r>
              <a:rPr lang="ru-RU" sz="2000" dirty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     </a:t>
            </a:r>
            <a:r>
              <a:rPr lang="ru-RU" sz="2000" dirty="0" err="1" smtClean="0">
                <a:latin typeface="+mj-lt"/>
              </a:rPr>
              <a:t>биотопливо</a:t>
            </a:r>
            <a:endParaRPr lang="ru-RU" sz="2000" dirty="0" smtClean="0">
              <a:latin typeface="+mj-lt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dirty="0" smtClean="0">
                <a:latin typeface="+mj-lt"/>
              </a:rPr>
              <a:t>создание системы по обеспечению частного сектора </a:t>
            </a:r>
            <a:r>
              <a:rPr lang="ru-RU" sz="2000" dirty="0" err="1" smtClean="0">
                <a:latin typeface="+mj-lt"/>
              </a:rPr>
              <a:t>биотопливом</a:t>
            </a:r>
            <a:endParaRPr lang="ru-RU" sz="2000" dirty="0"/>
          </a:p>
        </p:txBody>
      </p:sp>
      <p:pic>
        <p:nvPicPr>
          <p:cNvPr id="3076" name="Picture 4" descr="http://www.forestenergy.org/openimage/:w/986/h/312/params/MIN_SIZES/imageid/111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63"/>
          <a:stretch/>
        </p:blipFill>
        <p:spPr bwMode="auto">
          <a:xfrm>
            <a:off x="175126" y="4736182"/>
            <a:ext cx="8789361" cy="208733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ec.europa.eu/research/energy/nn/nn_pu/renews/003/images/big_biofuel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64"/>
          <a:stretch/>
        </p:blipFill>
        <p:spPr bwMode="auto">
          <a:xfrm>
            <a:off x="170257" y="1844824"/>
            <a:ext cx="2601543" cy="284038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36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Кривошеин\Картинки\Усть-кулом октябрь 2014\DSC_01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2"/>
          <a:stretch/>
        </p:blipFill>
        <p:spPr bwMode="auto">
          <a:xfrm>
            <a:off x="42496" y="2165388"/>
            <a:ext cx="5158568" cy="407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8" descr="то что над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80963" y="1127125"/>
            <a:ext cx="7705725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239531" y="1641281"/>
            <a:ext cx="3904469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buFont typeface="Wingdings" pitchFamily="2" charset="2"/>
              <a:buChar char="§"/>
            </a:pPr>
            <a:r>
              <a:rPr lang="ru-RU" sz="1900" dirty="0" smtClean="0">
                <a:latin typeface="+mj-lt"/>
              </a:rPr>
              <a:t>Компенсация </a:t>
            </a:r>
            <a:r>
              <a:rPr lang="ru-RU" sz="1900" b="1" dirty="0" smtClean="0">
                <a:solidFill>
                  <a:srgbClr val="FF0000"/>
                </a:solidFill>
                <a:latin typeface="+mj-lt"/>
              </a:rPr>
              <a:t>до 30% инвестиций</a:t>
            </a:r>
            <a:r>
              <a:rPr lang="ru-RU" sz="1900" dirty="0" smtClean="0">
                <a:latin typeface="+mj-lt"/>
              </a:rPr>
              <a:t> на создание заводов по производству биотоплива, но </a:t>
            </a:r>
            <a:r>
              <a:rPr lang="ru-RU" sz="1900" b="1" dirty="0" smtClean="0">
                <a:solidFill>
                  <a:srgbClr val="FF0000"/>
                </a:solidFill>
                <a:latin typeface="+mj-lt"/>
              </a:rPr>
              <a:t>не более 4 млн. руб.</a:t>
            </a:r>
          </a:p>
          <a:p>
            <a:pPr marL="179388" indent="-179388">
              <a:buFont typeface="Wingdings" pitchFamily="2" charset="2"/>
              <a:buChar char="§"/>
            </a:pPr>
            <a:r>
              <a:rPr lang="ru-RU" sz="1900" dirty="0" smtClean="0">
                <a:latin typeface="+mj-lt"/>
              </a:rPr>
              <a:t>Субсидии предоставлены </a:t>
            </a:r>
            <a:r>
              <a:rPr lang="ru-RU" sz="1900" b="1" dirty="0" smtClean="0">
                <a:solidFill>
                  <a:srgbClr val="FF0000"/>
                </a:solidFill>
                <a:latin typeface="+mj-lt"/>
              </a:rPr>
              <a:t>4</a:t>
            </a:r>
            <a:r>
              <a:rPr lang="ru-RU" sz="1900" b="1" dirty="0" smtClean="0">
                <a:latin typeface="+mj-lt"/>
              </a:rPr>
              <a:t> </a:t>
            </a:r>
            <a:r>
              <a:rPr lang="ru-RU" sz="1900" dirty="0" smtClean="0">
                <a:latin typeface="+mj-lt"/>
              </a:rPr>
              <a:t>хозяйствующим субъектам на сумму </a:t>
            </a:r>
            <a:r>
              <a:rPr lang="ru-RU" sz="1900" b="1" dirty="0" smtClean="0">
                <a:solidFill>
                  <a:srgbClr val="FF0000"/>
                </a:solidFill>
                <a:latin typeface="+mj-lt"/>
              </a:rPr>
              <a:t>6,15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dirty="0" err="1" smtClean="0">
                <a:latin typeface="+mj-lt"/>
              </a:rPr>
              <a:t>млн.руб</a:t>
            </a:r>
            <a:r>
              <a:rPr lang="ru-RU" sz="1900" dirty="0" smtClean="0">
                <a:latin typeface="+mj-lt"/>
              </a:rPr>
              <a:t>.</a:t>
            </a:r>
          </a:p>
          <a:p>
            <a:pPr marL="179388" indent="-179388">
              <a:buFont typeface="Wingdings" pitchFamily="2" charset="2"/>
              <a:buChar char="§"/>
            </a:pPr>
            <a:r>
              <a:rPr lang="ru-RU" sz="1900" dirty="0" smtClean="0">
                <a:latin typeface="+mj-lt"/>
              </a:rPr>
              <a:t>Мощности </a:t>
            </a:r>
            <a:r>
              <a:rPr lang="ru-RU" sz="1900" dirty="0" smtClean="0">
                <a:latin typeface="+mj-lt"/>
              </a:rPr>
              <a:t>по </a:t>
            </a:r>
            <a:r>
              <a:rPr lang="ru-RU" sz="1900" dirty="0" smtClean="0">
                <a:latin typeface="+mj-lt"/>
              </a:rPr>
              <a:t>производству брикетов и пеллет в год </a:t>
            </a:r>
            <a:r>
              <a:rPr lang="ru-RU" sz="1900" b="1" dirty="0" smtClean="0">
                <a:solidFill>
                  <a:srgbClr val="FF0000"/>
                </a:solidFill>
                <a:latin typeface="+mj-lt"/>
              </a:rPr>
              <a:t>50 тыс. 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98629"/>
            <a:ext cx="7072312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1. Субсидии производителям биотоплива</a:t>
            </a:r>
            <a:endParaRPr lang="ru-RU" sz="2800" b="1" dirty="0">
              <a:solidFill>
                <a:srgbClr val="336600"/>
              </a:solidFill>
              <a:latin typeface="+mn-lt"/>
            </a:endParaRPr>
          </a:p>
        </p:txBody>
      </p:sp>
      <p:pic>
        <p:nvPicPr>
          <p:cNvPr id="14" name="Picture 2" descr="http://www.sevlespil.com/content/photos/77/P618108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7" r="15631" b="43729"/>
          <a:stretch/>
        </p:blipFill>
        <p:spPr bwMode="auto">
          <a:xfrm>
            <a:off x="5239531" y="4522419"/>
            <a:ext cx="3904469" cy="236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9107" y="1352962"/>
            <a:ext cx="5128605" cy="707886"/>
          </a:xfrm>
          <a:prstGeom prst="rect">
            <a:avLst/>
          </a:prstGeom>
          <a:solidFill>
            <a:srgbClr val="A7FB85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Новый завод по производству древесных топливных брикетов в с. Усть-Кулом</a:t>
            </a:r>
            <a:endParaRPr lang="ru-RU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497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14" name="Picture 18" descr="Положение заводов1"/>
          <p:cNvPicPr>
            <a:picLocks noChangeAspect="1" noChangeArrowheads="1"/>
          </p:cNvPicPr>
          <p:nvPr/>
        </p:nvPicPr>
        <p:blipFill>
          <a:blip r:embed="rId3"/>
          <a:srcRect l="13658" t="11833" r="14481" b="13577"/>
          <a:stretch>
            <a:fillRect/>
          </a:stretch>
        </p:blipFill>
        <p:spPr bwMode="auto">
          <a:xfrm>
            <a:off x="1692275" y="1450974"/>
            <a:ext cx="5616575" cy="5218113"/>
          </a:xfrm>
          <a:prstGeom prst="rect">
            <a:avLst/>
          </a:prstGeom>
          <a:solidFill>
            <a:srgbClr val="A7FB85"/>
          </a:solidFill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3732" name="Picture 5" descr="то что над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85750" y="1123950"/>
            <a:ext cx="7454900" cy="158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80908" name="AutoShape 12"/>
          <p:cNvSpPr>
            <a:spLocks noChangeArrowheads="1"/>
          </p:cNvSpPr>
          <p:nvPr/>
        </p:nvSpPr>
        <p:spPr bwMode="auto">
          <a:xfrm>
            <a:off x="165592" y="5770209"/>
            <a:ext cx="2036746" cy="495308"/>
          </a:xfrm>
          <a:prstGeom prst="wedgeRoundRectCallout">
            <a:avLst>
              <a:gd name="adj1" fmla="val 101576"/>
              <a:gd name="adj2" fmla="val -178811"/>
              <a:gd name="adj3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dirty="0">
                <a:latin typeface="Verdana" pitchFamily="34" charset="0"/>
              </a:rPr>
              <a:t>ООО «</a:t>
            </a:r>
            <a:r>
              <a:rPr lang="ru-RU" sz="1200" dirty="0" err="1" smtClean="0">
                <a:latin typeface="Verdana" pitchFamily="34" charset="0"/>
              </a:rPr>
              <a:t>СевЛесПил</a:t>
            </a:r>
            <a:r>
              <a:rPr lang="ru-RU" sz="1200" dirty="0" smtClean="0">
                <a:latin typeface="Verdana" pitchFamily="34" charset="0"/>
              </a:rPr>
              <a:t>» </a:t>
            </a:r>
          </a:p>
          <a:p>
            <a:pPr algn="ctr"/>
            <a:r>
              <a:rPr lang="ru-RU" sz="1200" dirty="0">
                <a:latin typeface="Verdana" pitchFamily="34" charset="0"/>
              </a:rPr>
              <a:t>т</a:t>
            </a:r>
            <a:r>
              <a:rPr lang="ru-RU" sz="1200" dirty="0" smtClean="0">
                <a:latin typeface="Verdana" pitchFamily="34" charset="0"/>
              </a:rPr>
              <a:t>опливные брикеты</a:t>
            </a:r>
            <a:endParaRPr lang="ru-RU" sz="1200" dirty="0">
              <a:latin typeface="Verdana" pitchFamily="34" charset="0"/>
            </a:endParaRPr>
          </a:p>
        </p:txBody>
      </p:sp>
      <p:sp>
        <p:nvSpPr>
          <p:cNvPr id="80910" name="AutoShape 14"/>
          <p:cNvSpPr>
            <a:spLocks noChangeArrowheads="1"/>
          </p:cNvSpPr>
          <p:nvPr/>
        </p:nvSpPr>
        <p:spPr bwMode="auto">
          <a:xfrm>
            <a:off x="6228184" y="4839271"/>
            <a:ext cx="2519362" cy="503237"/>
          </a:xfrm>
          <a:prstGeom prst="wedgeRoundRectCallout">
            <a:avLst>
              <a:gd name="adj1" fmla="val -104318"/>
              <a:gd name="adj2" fmla="val -73871"/>
              <a:gd name="adj3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defTabSz="914400"/>
            <a:r>
              <a:rPr lang="ru-RU" sz="1200" dirty="0">
                <a:latin typeface="Verdana" pitchFamily="34" charset="0"/>
              </a:rPr>
              <a:t>     ООО </a:t>
            </a:r>
            <a:r>
              <a:rPr lang="ru-RU" sz="1200" dirty="0" smtClean="0">
                <a:latin typeface="Verdana" pitchFamily="34" charset="0"/>
              </a:rPr>
              <a:t>«Азимут» </a:t>
            </a:r>
          </a:p>
          <a:p>
            <a:pPr marL="342900" indent="-342900" algn="ctr" defTabSz="914400"/>
            <a:r>
              <a:rPr lang="ru-RU" sz="1200" dirty="0" smtClean="0">
                <a:latin typeface="Verdana" pitchFamily="34" charset="0"/>
              </a:rPr>
              <a:t>топливные брикеты</a:t>
            </a:r>
            <a:endParaRPr lang="ru-RU" sz="1200" dirty="0">
              <a:latin typeface="Verdana" pitchFamily="34" charset="0"/>
            </a:endParaRPr>
          </a:p>
        </p:txBody>
      </p:sp>
      <p:sp>
        <p:nvSpPr>
          <p:cNvPr id="80923" name="Прямоугольник 7"/>
          <p:cNvSpPr>
            <a:spLocks noChangeArrowheads="1"/>
          </p:cNvSpPr>
          <p:nvPr/>
        </p:nvSpPr>
        <p:spPr bwMode="auto">
          <a:xfrm>
            <a:off x="2771775" y="5026025"/>
            <a:ext cx="22320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200000"/>
              <a:buFontTx/>
              <a:buChar char="•"/>
            </a:pPr>
            <a:r>
              <a:rPr lang="ru-RU" sz="1000" b="1" dirty="0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ru-RU" sz="1200" b="1" u="sng" dirty="0">
                <a:solidFill>
                  <a:srgbClr val="0070C0"/>
                </a:solidFill>
                <a:latin typeface="Verdana" pitchFamily="34" charset="0"/>
              </a:rPr>
              <a:t>г. Сыктывкар</a:t>
            </a:r>
          </a:p>
        </p:txBody>
      </p:sp>
      <p:sp>
        <p:nvSpPr>
          <p:cNvPr id="80924" name="Прямоугольник 7"/>
          <p:cNvSpPr>
            <a:spLocks noChangeArrowheads="1"/>
          </p:cNvSpPr>
          <p:nvPr/>
        </p:nvSpPr>
        <p:spPr bwMode="auto">
          <a:xfrm>
            <a:off x="3635896" y="5229200"/>
            <a:ext cx="22320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200000"/>
              <a:buFontTx/>
              <a:buChar char="•"/>
            </a:pPr>
            <a:r>
              <a:rPr lang="ru-RU" sz="1000" b="1" dirty="0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. Усть-Кулом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80925" name="Прямоугольник 7"/>
          <p:cNvSpPr>
            <a:spLocks noChangeArrowheads="1"/>
          </p:cNvSpPr>
          <p:nvPr/>
        </p:nvSpPr>
        <p:spPr bwMode="auto">
          <a:xfrm>
            <a:off x="4643438" y="4594225"/>
            <a:ext cx="2374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200000"/>
              <a:buFontTx/>
              <a:buChar char="•"/>
            </a:pPr>
            <a:r>
              <a:rPr lang="ru-RU" sz="1000" b="1" dirty="0">
                <a:solidFill>
                  <a:schemeClr val="accent2"/>
                </a:solidFill>
                <a:latin typeface="Verdana" pitchFamily="34" charset="0"/>
              </a:rPr>
              <a:t>  </a:t>
            </a:r>
            <a:r>
              <a:rPr lang="ru-RU" sz="1200" b="1" dirty="0" err="1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пгт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. Троицко-Печорск</a:t>
            </a: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147944" y="3221724"/>
            <a:ext cx="2036746" cy="495308"/>
          </a:xfrm>
          <a:prstGeom prst="wedgeRoundRectCallout">
            <a:avLst>
              <a:gd name="adj1" fmla="val 89011"/>
              <a:gd name="adj2" fmla="val 279409"/>
              <a:gd name="adj3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dirty="0">
                <a:latin typeface="Verdana" pitchFamily="34" charset="0"/>
              </a:rPr>
              <a:t>ООО </a:t>
            </a:r>
            <a:r>
              <a:rPr lang="ru-RU" sz="1200" dirty="0" smtClean="0">
                <a:latin typeface="Verdana" pitchFamily="34" charset="0"/>
              </a:rPr>
              <a:t>«Фасад Плюс» топливные брикеты</a:t>
            </a:r>
            <a:endParaRPr lang="ru-RU" sz="1200" dirty="0">
              <a:latin typeface="Verdan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2051" y="1268760"/>
            <a:ext cx="5532077" cy="461665"/>
          </a:xfrm>
          <a:prstGeom prst="rect">
            <a:avLst/>
          </a:prstGeom>
          <a:solidFill>
            <a:srgbClr val="A7FB8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+mn-lt"/>
              </a:rPr>
              <a:t>Проекты по производству биотоплива</a:t>
            </a:r>
            <a:endParaRPr lang="ru-RU" sz="2400" b="1" dirty="0">
              <a:latin typeface="+mn-lt"/>
            </a:endParaRPr>
          </a:p>
        </p:txBody>
      </p:sp>
      <p:sp>
        <p:nvSpPr>
          <p:cNvPr id="20" name="AutoShape 14"/>
          <p:cNvSpPr>
            <a:spLocks noChangeArrowheads="1"/>
          </p:cNvSpPr>
          <p:nvPr/>
        </p:nvSpPr>
        <p:spPr bwMode="auto">
          <a:xfrm>
            <a:off x="6380584" y="3717032"/>
            <a:ext cx="2655912" cy="503237"/>
          </a:xfrm>
          <a:prstGeom prst="wedgeRoundRectCallout">
            <a:avLst>
              <a:gd name="adj1" fmla="val -108072"/>
              <a:gd name="adj2" fmla="val 141408"/>
              <a:gd name="adj3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defTabSz="914400"/>
            <a:r>
              <a:rPr lang="ru-RU" sz="1200" dirty="0" smtClean="0">
                <a:latin typeface="Verdana" pitchFamily="34" charset="0"/>
              </a:rPr>
              <a:t>ООО «ПечораЭнергоРесурс» </a:t>
            </a:r>
          </a:p>
          <a:p>
            <a:pPr marL="342900" indent="-342900" algn="ctr" defTabSz="914400"/>
            <a:r>
              <a:rPr lang="ru-RU" sz="1200" dirty="0" smtClean="0">
                <a:latin typeface="Verdana" pitchFamily="34" charset="0"/>
              </a:rPr>
              <a:t>топливные гранулы</a:t>
            </a:r>
            <a:endParaRPr lang="ru-RU" sz="1200" dirty="0">
              <a:latin typeface="Verdana" pitchFamily="34" charset="0"/>
            </a:endParaRPr>
          </a:p>
        </p:txBody>
      </p:sp>
      <p:sp>
        <p:nvSpPr>
          <p:cNvPr id="22" name="Прямоугольник 7"/>
          <p:cNvSpPr>
            <a:spLocks noChangeArrowheads="1"/>
          </p:cNvSpPr>
          <p:nvPr/>
        </p:nvSpPr>
        <p:spPr bwMode="auto">
          <a:xfrm>
            <a:off x="2411983" y="4725144"/>
            <a:ext cx="22320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200000"/>
              <a:buFontTx/>
              <a:buChar char="•"/>
            </a:pPr>
            <a:r>
              <a:rPr lang="ru-RU" sz="1000" b="1" dirty="0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пгт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. Жешарт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</p:txBody>
      </p:sp>
      <p:pic>
        <p:nvPicPr>
          <p:cNvPr id="23" name="Picture 17" descr="pell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708920"/>
            <a:ext cx="1321484" cy="936104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1" descr="240x70 m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92" y="2125084"/>
            <a:ext cx="1346939" cy="97586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1" descr="240x70 m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444" y="5448903"/>
            <a:ext cx="1346939" cy="97586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Documents and Settings\Alexander\Рабочий стол\Брикеты\11092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44" y="4478350"/>
            <a:ext cx="1471921" cy="1095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Documents and Settings\Alexander\Рабочий стол\Брикеты\11092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248" y="5709290"/>
            <a:ext cx="1471921" cy="1095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13" name="AutoShape 8"/>
          <p:cNvSpPr>
            <a:spLocks noChangeArrowheads="1"/>
          </p:cNvSpPr>
          <p:nvPr/>
        </p:nvSpPr>
        <p:spPr bwMode="auto">
          <a:xfrm>
            <a:off x="5000628" y="6021388"/>
            <a:ext cx="2286016" cy="504825"/>
          </a:xfrm>
          <a:prstGeom prst="wedgeRoundRectCallout">
            <a:avLst>
              <a:gd name="adj1" fmla="val -85760"/>
              <a:gd name="adj2" fmla="val -177672"/>
              <a:gd name="adj3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defTabSz="914400"/>
            <a:r>
              <a:rPr lang="ru-RU" sz="1200" dirty="0" smtClean="0">
                <a:latin typeface="Verdana" pitchFamily="34" charset="0"/>
              </a:rPr>
              <a:t>ООО «ТБ Усть-Кулом» </a:t>
            </a:r>
          </a:p>
          <a:p>
            <a:pPr algn="ctr" defTabSz="914400"/>
            <a:r>
              <a:rPr lang="ru-RU" sz="1200" dirty="0" smtClean="0">
                <a:latin typeface="Verdana" pitchFamily="34" charset="0"/>
              </a:rPr>
              <a:t>топливные брикеты</a:t>
            </a:r>
            <a:endParaRPr lang="ru-RU" sz="1200" dirty="0">
              <a:latin typeface="Verdan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88" y="98629"/>
            <a:ext cx="7072312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1. Субсидии производителям биотоплива</a:t>
            </a:r>
            <a:endParaRPr lang="ru-RU" sz="2800" b="1" dirty="0">
              <a:solidFill>
                <a:srgbClr val="336600"/>
              </a:solidFill>
              <a:latin typeface="+mn-lt"/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auto">
          <a:xfrm>
            <a:off x="1743166" y="1844824"/>
            <a:ext cx="2036746" cy="495308"/>
          </a:xfrm>
          <a:prstGeom prst="wedgeRoundRectCallout">
            <a:avLst>
              <a:gd name="adj1" fmla="val 3613"/>
              <a:gd name="adj2" fmla="val 427902"/>
              <a:gd name="adj3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dirty="0">
                <a:latin typeface="Verdana" pitchFamily="34" charset="0"/>
              </a:rPr>
              <a:t>ООО </a:t>
            </a:r>
            <a:r>
              <a:rPr lang="ru-RU" sz="1200" dirty="0" smtClean="0">
                <a:latin typeface="Verdana" pitchFamily="34" charset="0"/>
              </a:rPr>
              <a:t>«</a:t>
            </a:r>
            <a:r>
              <a:rPr lang="ru-RU" sz="1200" dirty="0" err="1" smtClean="0">
                <a:latin typeface="Verdana" pitchFamily="34" charset="0"/>
              </a:rPr>
              <a:t>Вендинга</a:t>
            </a:r>
            <a:r>
              <a:rPr lang="ru-RU" sz="1200" dirty="0" smtClean="0">
                <a:latin typeface="Verdana" pitchFamily="34" charset="0"/>
              </a:rPr>
              <a:t>-лес» топливные брикеты</a:t>
            </a:r>
            <a:endParaRPr lang="ru-RU" sz="1200" dirty="0">
              <a:latin typeface="Verdana" pitchFamily="34" charset="0"/>
            </a:endParaRPr>
          </a:p>
        </p:txBody>
      </p:sp>
      <p:sp>
        <p:nvSpPr>
          <p:cNvPr id="30" name="Прямоугольник 7"/>
          <p:cNvSpPr>
            <a:spLocks noChangeArrowheads="1"/>
          </p:cNvSpPr>
          <p:nvPr/>
        </p:nvSpPr>
        <p:spPr bwMode="auto">
          <a:xfrm>
            <a:off x="2339975" y="4077072"/>
            <a:ext cx="22320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200000"/>
              <a:buFontTx/>
              <a:buChar char="•"/>
            </a:pPr>
            <a:r>
              <a:rPr lang="ru-RU" sz="1000" b="1" dirty="0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п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. Солнечный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85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497" y="1340768"/>
            <a:ext cx="869999" cy="148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68760"/>
            <a:ext cx="58737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833" y="2801559"/>
            <a:ext cx="1214239" cy="843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8" descr="то что над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80963" y="1127125"/>
            <a:ext cx="7705725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02307" y="1412776"/>
            <a:ext cx="785812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336600"/>
                </a:solidFill>
                <a:latin typeface="+mj-lt"/>
              </a:rPr>
              <a:t>Модель функционирования площадки хранения древесных отходов</a:t>
            </a:r>
            <a:endParaRPr lang="ru-RU" b="1" dirty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67744" y="2227756"/>
            <a:ext cx="2952328" cy="243482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право 2"/>
          <p:cNvSpPr/>
          <p:nvPr/>
        </p:nvSpPr>
        <p:spPr>
          <a:xfrm>
            <a:off x="1691680" y="3356992"/>
            <a:ext cx="576064" cy="432048"/>
          </a:xfrm>
          <a:prstGeom prst="right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656" y="1484313"/>
            <a:ext cx="869999" cy="148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25" y="2564904"/>
            <a:ext cx="1957387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95736" y="4869160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Площадка концентрации и хранения древесных отходов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12360" y="5652537"/>
            <a:ext cx="1357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Потребители биотоплива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505" y="4077072"/>
            <a:ext cx="869999" cy="148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трелка вправо 8"/>
          <p:cNvSpPr/>
          <p:nvPr/>
        </p:nvSpPr>
        <p:spPr>
          <a:xfrm>
            <a:off x="5220072" y="3356992"/>
            <a:ext cx="576064" cy="432048"/>
          </a:xfrm>
          <a:prstGeom prst="right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364088" y="3933056"/>
            <a:ext cx="24482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15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Производство биотоплива: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sz="15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щепа, брикеты, гранулы</a:t>
            </a:r>
            <a:endParaRPr lang="ru-RU" sz="15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7504" y="5796553"/>
            <a:ext cx="1507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Лесопильные предприятия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356992"/>
            <a:ext cx="1257746" cy="722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Стрелка вправо 23"/>
          <p:cNvSpPr/>
          <p:nvPr/>
        </p:nvSpPr>
        <p:spPr>
          <a:xfrm>
            <a:off x="7452320" y="3356992"/>
            <a:ext cx="576064" cy="432048"/>
          </a:xfrm>
          <a:prstGeom prst="right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020" y="3206738"/>
            <a:ext cx="1407924" cy="115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874" y="2306959"/>
            <a:ext cx="1319136" cy="91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125" y="3789040"/>
            <a:ext cx="1243939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4" y="1735700"/>
            <a:ext cx="115341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78" y="4725144"/>
            <a:ext cx="115341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09" y="2996952"/>
            <a:ext cx="1211263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823761"/>
            <a:ext cx="687325" cy="47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91713"/>
            <a:ext cx="687325" cy="47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91" y="2663521"/>
            <a:ext cx="687325" cy="47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355" y="2276872"/>
            <a:ext cx="687325" cy="47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992" y="5408855"/>
            <a:ext cx="58737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499" y="4103681"/>
            <a:ext cx="687325" cy="47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357188" y="116632"/>
            <a:ext cx="75991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336600"/>
                </a:solidFill>
                <a:latin typeface="+mn-lt"/>
              </a:rPr>
              <a:t>2. Площадки временного хранения древесных отходов</a:t>
            </a:r>
            <a:endParaRPr lang="ru-RU" sz="2400" b="1" dirty="0">
              <a:solidFill>
                <a:srgbClr val="3366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325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то что над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476250"/>
            <a:ext cx="8651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142875" y="1127125"/>
            <a:ext cx="7562850" cy="1587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8" y="116632"/>
            <a:ext cx="75991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336600"/>
                </a:solidFill>
                <a:latin typeface="+mn-lt"/>
              </a:rPr>
              <a:t>Инструменты развития биоэнергетики: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336600"/>
                </a:solidFill>
                <a:latin typeface="+mn-lt"/>
              </a:rPr>
              <a:t>2. Площадки временного хранения древесных отходов</a:t>
            </a:r>
            <a:endParaRPr lang="ru-RU" sz="2400" b="1" dirty="0">
              <a:solidFill>
                <a:srgbClr val="336600"/>
              </a:solidFill>
              <a:latin typeface="+mn-lt"/>
            </a:endParaRPr>
          </a:p>
        </p:txBody>
      </p:sp>
      <p:pic>
        <p:nvPicPr>
          <p:cNvPr id="7" name="Рисунок 6" descr="IMG_164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91" y="1224136"/>
            <a:ext cx="6944018" cy="55892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954556" y="1262878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Площадка </a:t>
            </a:r>
            <a:r>
              <a:rPr 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складирования и временного хранения 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древесных отходов в п. </a:t>
            </a:r>
            <a:r>
              <a:rPr lang="ru-RU" sz="14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Аджером</a:t>
            </a:r>
            <a:r>
              <a:rPr 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Корткеросского района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53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317"/>
    </mc:Choice>
    <mc:Fallback xmlns="">
      <p:transition advTm="7317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5534</TotalTime>
  <Words>1083</Words>
  <Application>Microsoft Office PowerPoint</Application>
  <PresentationFormat>Экран (4:3)</PresentationFormat>
  <Paragraphs>250</Paragraphs>
  <Slides>20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Кривошеин Андрей Николаевич</cp:lastModifiedBy>
  <cp:revision>317</cp:revision>
  <dcterms:created xsi:type="dcterms:W3CDTF">2010-11-04T07:28:52Z</dcterms:created>
  <dcterms:modified xsi:type="dcterms:W3CDTF">2014-10-15T13:04:18Z</dcterms:modified>
</cp:coreProperties>
</file>